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7"/>
  </p:notesMasterIdLst>
  <p:handoutMasterIdLst>
    <p:handoutMasterId r:id="rId18"/>
  </p:handoutMasterIdLst>
  <p:sldIdLst>
    <p:sldId id="256" r:id="rId2"/>
    <p:sldId id="257" r:id="rId3"/>
    <p:sldId id="268" r:id="rId4"/>
    <p:sldId id="293" r:id="rId5"/>
    <p:sldId id="295" r:id="rId6"/>
    <p:sldId id="300" r:id="rId7"/>
    <p:sldId id="299" r:id="rId8"/>
    <p:sldId id="298" r:id="rId9"/>
    <p:sldId id="302" r:id="rId10"/>
    <p:sldId id="297" r:id="rId11"/>
    <p:sldId id="303" r:id="rId12"/>
    <p:sldId id="294" r:id="rId13"/>
    <p:sldId id="292" r:id="rId14"/>
    <p:sldId id="270" r:id="rId15"/>
    <p:sldId id="29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85813" autoAdjust="0"/>
  </p:normalViewPr>
  <p:slideViewPr>
    <p:cSldViewPr snapToGrid="0" snapToObjects="1">
      <p:cViewPr varScale="1">
        <p:scale>
          <a:sx n="70" d="100"/>
          <a:sy n="70" d="100"/>
        </p:scale>
        <p:origin x="1814"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B56B640-8367-E24D-B119-01B9A549BAD2}" type="datetimeFigureOut">
              <a:rPr lang="en-US" smtClean="0"/>
              <a:t>4/15/2021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ADB6D-B179-3A4A-83CF-4C1B0C9BC5DC}" type="slidenum">
              <a:rPr lang="en-US" smtClean="0"/>
              <a:t>‹#›</a:t>
            </a:fld>
            <a:endParaRPr lang="en-US"/>
          </a:p>
        </p:txBody>
      </p:sp>
    </p:spTree>
    <p:extLst>
      <p:ext uri="{BB962C8B-B14F-4D97-AF65-F5344CB8AC3E}">
        <p14:creationId xmlns:p14="http://schemas.microsoft.com/office/powerpoint/2010/main" val="677968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833BDF-7E5E-5A41-8AAB-FD229307D745}" type="datetimeFigureOut">
              <a:rPr lang="en-US" smtClean="0"/>
              <a:t>4/15/2021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5397A8-7C8F-FE41-AB9C-8AD29382898B}" type="slidenum">
              <a:rPr lang="en-US" smtClean="0"/>
              <a:t>‹#›</a:t>
            </a:fld>
            <a:endParaRPr lang="en-US"/>
          </a:p>
        </p:txBody>
      </p:sp>
    </p:spTree>
    <p:extLst>
      <p:ext uri="{BB962C8B-B14F-4D97-AF65-F5344CB8AC3E}">
        <p14:creationId xmlns:p14="http://schemas.microsoft.com/office/powerpoint/2010/main" val="14606500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5397A8-7C8F-FE41-AB9C-8AD29382898B}" type="slidenum">
              <a:rPr lang="en-US" smtClean="0"/>
              <a:t>1</a:t>
            </a:fld>
            <a:endParaRPr lang="en-US"/>
          </a:p>
        </p:txBody>
      </p:sp>
    </p:spTree>
    <p:extLst>
      <p:ext uri="{BB962C8B-B14F-4D97-AF65-F5344CB8AC3E}">
        <p14:creationId xmlns:p14="http://schemas.microsoft.com/office/powerpoint/2010/main" val="1713742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5397A8-7C8F-FE41-AB9C-8AD29382898B}" type="slidenum">
              <a:rPr lang="en-US" smtClean="0"/>
              <a:t>2</a:t>
            </a:fld>
            <a:endParaRPr lang="en-US" dirty="0"/>
          </a:p>
        </p:txBody>
      </p:sp>
    </p:spTree>
    <p:extLst>
      <p:ext uri="{BB962C8B-B14F-4D97-AF65-F5344CB8AC3E}">
        <p14:creationId xmlns:p14="http://schemas.microsoft.com/office/powerpoint/2010/main" val="2074312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5397A8-7C8F-FE41-AB9C-8AD29382898B}" type="slidenum">
              <a:rPr lang="en-US" smtClean="0"/>
              <a:t>8</a:t>
            </a:fld>
            <a:endParaRPr lang="en-US"/>
          </a:p>
        </p:txBody>
      </p:sp>
    </p:spTree>
    <p:extLst>
      <p:ext uri="{BB962C8B-B14F-4D97-AF65-F5344CB8AC3E}">
        <p14:creationId xmlns:p14="http://schemas.microsoft.com/office/powerpoint/2010/main" val="3128437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5397A8-7C8F-FE41-AB9C-8AD29382898B}" type="slidenum">
              <a:rPr lang="en-US" smtClean="0"/>
              <a:t>9</a:t>
            </a:fld>
            <a:endParaRPr lang="en-US"/>
          </a:p>
        </p:txBody>
      </p:sp>
    </p:spTree>
    <p:extLst>
      <p:ext uri="{BB962C8B-B14F-4D97-AF65-F5344CB8AC3E}">
        <p14:creationId xmlns:p14="http://schemas.microsoft.com/office/powerpoint/2010/main" val="2905339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3E4F35D-3F41-BE49-A9F9-6EB965B457F5}"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5A2A8-B7E5-DD44-8D99-E237D622CFC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1DEB4C-4D5F-574C-8805-3D0F10F54E43}"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5A2A8-B7E5-DD44-8D99-E237D622CFCB}"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7BCC59C-845A-D547-9684-3E91B5693064}"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5A2A8-B7E5-DD44-8D99-E237D622CFC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928E116C-FFA3-B24F-8F77-C1FEAA0270F5}"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5A2A8-B7E5-DD44-8D99-E237D622CF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9E44939B-42FD-7341-BF88-534702E0FA71}"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5A2A8-B7E5-DD44-8D99-E237D622CF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7548FBB1-4523-5948-A7CA-DA4995FCD45B}"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5A2A8-B7E5-DD44-8D99-E237D622CFCB}"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97A4A7-FAA4-AD4A-BBB5-621CBEF4EDED}" type="datetime1">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C5A2A8-B7E5-DD44-8D99-E237D622CFC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3A179BC4-CBF2-9541-84F6-BD8E79370133}"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5A2A8-B7E5-DD44-8D99-E237D622CFC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88AD1A-0B81-644F-A33E-20A0B9F1B5EA}" type="datetime1">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C5A2A8-B7E5-DD44-8D99-E237D622CF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74DC7F9-0B9C-3841-AB79-F79F376BD012}" type="datetime1">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C5A2A8-B7E5-DD44-8D99-E237D622CFC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E729CC-F2DE-6644-BA8D-9C7B2043387F}" type="datetime1">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C5A2A8-B7E5-DD44-8D99-E237D622CF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063B26-C9A9-C242-A617-95D710AA86C4}" type="datetime1">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C5A2A8-B7E5-DD44-8D99-E237D622CFC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519D781-A770-7243-A62C-A429EC799EAB}" type="datetime1">
              <a:rPr lang="en-US" smtClean="0"/>
              <a:t>4/15/2021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CC5A2A8-B7E5-DD44-8D99-E237D622CFC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Nicole.ciccaglione@usda.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494" y="377895"/>
            <a:ext cx="8423812" cy="1016452"/>
          </a:xfrm>
        </p:spPr>
        <p:txBody>
          <a:bodyPr/>
          <a:lstStyle/>
          <a:p>
            <a:r>
              <a:rPr lang="en-US" sz="3600" dirty="0"/>
              <a:t>Proposal to Convert Swede Run Fields to Pollinator and Native Grass Fields</a:t>
            </a:r>
          </a:p>
        </p:txBody>
      </p:sp>
      <p:sp>
        <p:nvSpPr>
          <p:cNvPr id="3" name="Subtitle 2"/>
          <p:cNvSpPr>
            <a:spLocks noGrp="1"/>
          </p:cNvSpPr>
          <p:nvPr>
            <p:ph type="subTitle" idx="1"/>
          </p:nvPr>
        </p:nvSpPr>
        <p:spPr>
          <a:xfrm>
            <a:off x="1739723" y="5259217"/>
            <a:ext cx="6367526" cy="1016452"/>
          </a:xfrm>
        </p:spPr>
        <p:txBody>
          <a:bodyPr>
            <a:normAutofit fontScale="92500" lnSpcReduction="20000"/>
          </a:bodyPr>
          <a:lstStyle/>
          <a:p>
            <a:endParaRPr lang="en-US" sz="2400" dirty="0"/>
          </a:p>
          <a:p>
            <a:r>
              <a:rPr lang="en-US" sz="2400" b="1" dirty="0"/>
              <a:t>A unique opportunity to convert unused farm fields into a diverse and healthy habitat</a:t>
            </a:r>
          </a:p>
        </p:txBody>
      </p:sp>
      <p:sp>
        <p:nvSpPr>
          <p:cNvPr id="4" name="Slide Number Placeholder 3"/>
          <p:cNvSpPr>
            <a:spLocks noGrp="1"/>
          </p:cNvSpPr>
          <p:nvPr>
            <p:ph type="sldNum" sz="quarter" idx="12"/>
          </p:nvPr>
        </p:nvSpPr>
        <p:spPr/>
        <p:txBody>
          <a:bodyPr/>
          <a:lstStyle/>
          <a:p>
            <a:fld id="{9CC5A2A8-B7E5-DD44-8D99-E237D622CFCB}" type="slidenum">
              <a:rPr lang="en-US" smtClean="0"/>
              <a:t>1</a:t>
            </a:fld>
            <a:endParaRPr lang="en-US" dirty="0"/>
          </a:p>
        </p:txBody>
      </p:sp>
      <p:pic>
        <p:nvPicPr>
          <p:cNvPr id="6" name="Picture 5" descr="UNADJUSTEDNONRAW_thumb_1f6d.jpg"/>
          <p:cNvPicPr>
            <a:picLocks noChangeAspect="1"/>
          </p:cNvPicPr>
          <p:nvPr/>
        </p:nvPicPr>
        <p:blipFill>
          <a:blip r:embed="rId3">
            <a:alphaModFix amt="80000"/>
            <a:extLst>
              <a:ext uri="{28A0092B-C50C-407E-A947-70E740481C1C}">
                <a14:useLocalDpi xmlns:a14="http://schemas.microsoft.com/office/drawing/2010/main" val="0"/>
              </a:ext>
            </a:extLst>
          </a:blip>
          <a:stretch>
            <a:fillRect/>
          </a:stretch>
        </p:blipFill>
        <p:spPr>
          <a:xfrm rot="10800000" flipV="1">
            <a:off x="1153003" y="1274945"/>
            <a:ext cx="6837994" cy="3821711"/>
          </a:xfrm>
          <a:prstGeom prst="rect">
            <a:avLst/>
          </a:prstGeom>
        </p:spPr>
      </p:pic>
      <p:sp>
        <p:nvSpPr>
          <p:cNvPr id="5" name="TextBox 4">
            <a:extLst>
              <a:ext uri="{FF2B5EF4-FFF2-40B4-BE49-F238E27FC236}">
                <a16:creationId xmlns:a16="http://schemas.microsoft.com/office/drawing/2014/main" id="{96C8C8DD-FE28-424C-BA65-4BDBBD93D131}"/>
              </a:ext>
            </a:extLst>
          </p:cNvPr>
          <p:cNvSpPr txBox="1"/>
          <p:nvPr/>
        </p:nvSpPr>
        <p:spPr>
          <a:xfrm>
            <a:off x="255494" y="6215270"/>
            <a:ext cx="1484229" cy="369332"/>
          </a:xfrm>
          <a:prstGeom prst="rect">
            <a:avLst/>
          </a:prstGeom>
          <a:noFill/>
        </p:spPr>
        <p:txBody>
          <a:bodyPr wrap="square" rtlCol="0">
            <a:spAutoFit/>
          </a:bodyPr>
          <a:lstStyle/>
          <a:p>
            <a:r>
              <a:rPr lang="en-US" dirty="0"/>
              <a:t>4/12/2021</a:t>
            </a:r>
          </a:p>
        </p:txBody>
      </p:sp>
    </p:spTree>
    <p:extLst>
      <p:ext uri="{BB962C8B-B14F-4D97-AF65-F5344CB8AC3E}">
        <p14:creationId xmlns:p14="http://schemas.microsoft.com/office/powerpoint/2010/main" val="3066436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5" y="107576"/>
            <a:ext cx="8797824" cy="596201"/>
          </a:xfrm>
        </p:spPr>
        <p:txBody>
          <a:bodyPr>
            <a:normAutofit fontScale="90000"/>
          </a:bodyPr>
          <a:lstStyle/>
          <a:p>
            <a:r>
              <a:rPr lang="en-US" sz="3600" dirty="0"/>
              <a:t>Summary</a:t>
            </a:r>
          </a:p>
        </p:txBody>
      </p:sp>
      <p:sp>
        <p:nvSpPr>
          <p:cNvPr id="3" name="Content Placeholder 2"/>
          <p:cNvSpPr>
            <a:spLocks noGrp="1"/>
          </p:cNvSpPr>
          <p:nvPr>
            <p:ph idx="1"/>
          </p:nvPr>
        </p:nvSpPr>
        <p:spPr>
          <a:xfrm>
            <a:off x="107105" y="703776"/>
            <a:ext cx="8797824" cy="5193441"/>
          </a:xfrm>
        </p:spPr>
        <p:txBody>
          <a:bodyPr>
            <a:normAutofit fontScale="92500" lnSpcReduction="20000"/>
          </a:bodyPr>
          <a:lstStyle/>
          <a:p>
            <a:pPr lvl="1"/>
            <a:r>
              <a:rPr lang="en-US" sz="1900" dirty="0"/>
              <a:t>Swede Run Fields is the largest, un-forested, preserved open space in town</a:t>
            </a:r>
          </a:p>
          <a:p>
            <a:pPr lvl="1"/>
            <a:r>
              <a:rPr lang="en-US" sz="1900" dirty="0"/>
              <a:t>In its current state, the property offers little in terms of passive recreation or habitat for pollinators and birds</a:t>
            </a:r>
          </a:p>
          <a:p>
            <a:pPr lvl="1"/>
            <a:r>
              <a:rPr lang="en-US" sz="1900" dirty="0"/>
              <a:t>Conversion of the property to a mix of pollinator fields and native grasses offers many benefits: </a:t>
            </a:r>
          </a:p>
          <a:p>
            <a:pPr lvl="2"/>
            <a:r>
              <a:rPr lang="en-US" sz="1900" dirty="0"/>
              <a:t>Improved habitat for pollinators and threatened grassland bird species</a:t>
            </a:r>
          </a:p>
          <a:p>
            <a:pPr lvl="2"/>
            <a:r>
              <a:rPr lang="en-US" sz="1900" dirty="0"/>
              <a:t>Reduced soil erosion and silting of Swede’s Run</a:t>
            </a:r>
          </a:p>
          <a:p>
            <a:pPr lvl="2"/>
            <a:r>
              <a:rPr lang="en-US" sz="1900" dirty="0"/>
              <a:t>Improved value of the site for passive recreation, including walking, nature viewing and bird watching</a:t>
            </a:r>
          </a:p>
          <a:p>
            <a:pPr lvl="2"/>
            <a:r>
              <a:rPr lang="en-US" sz="1900" dirty="0"/>
              <a:t>Provides an opportunity to educate students and residents on the value of grasslands and pollinator fields</a:t>
            </a:r>
          </a:p>
          <a:p>
            <a:pPr lvl="1"/>
            <a:r>
              <a:rPr lang="en-US" sz="1900" dirty="0"/>
              <a:t>The US Fish and Wildlife’s Partners program provides many of the resources required to convert the disused fields at Swede’s Run into a productive and healthy natural habitat. These resources include planning, herbicides, grass/pollinator seeds, and the necessary equipment for the preparation and planting of the fields.</a:t>
            </a:r>
          </a:p>
          <a:p>
            <a:pPr lvl="1"/>
            <a:r>
              <a:rPr lang="en-US" sz="1900" dirty="0"/>
              <a:t>Townships primary responsibility is supplying “tractor time”</a:t>
            </a:r>
          </a:p>
          <a:p>
            <a:pPr lvl="1"/>
            <a:r>
              <a:rPr lang="en-US" sz="1900" dirty="0"/>
              <a:t>Once grassland established, mowing not required as farmer will harvest crop resulting in a net cost savings to Township!</a:t>
            </a:r>
          </a:p>
          <a:p>
            <a:pPr lvl="1"/>
            <a:endParaRPr lang="en-US" dirty="0"/>
          </a:p>
        </p:txBody>
      </p:sp>
      <p:sp>
        <p:nvSpPr>
          <p:cNvPr id="4" name="TextBox 3"/>
          <p:cNvSpPr txBox="1"/>
          <p:nvPr/>
        </p:nvSpPr>
        <p:spPr>
          <a:xfrm>
            <a:off x="817076" y="5994462"/>
            <a:ext cx="7509848" cy="646331"/>
          </a:xfrm>
          <a:prstGeom prst="rect">
            <a:avLst/>
          </a:prstGeom>
          <a:noFill/>
        </p:spPr>
        <p:txBody>
          <a:bodyPr wrap="square" rtlCol="0">
            <a:spAutoFit/>
          </a:bodyPr>
          <a:lstStyle/>
          <a:p>
            <a:pPr algn="ctr"/>
            <a:r>
              <a:rPr lang="en-US" i="1" dirty="0"/>
              <a:t>Unique Opportunity to Convert Former Farm Fields into Valuable Pollinator and  Wildlife Habitat </a:t>
            </a:r>
          </a:p>
        </p:txBody>
      </p:sp>
      <p:sp>
        <p:nvSpPr>
          <p:cNvPr id="5" name="Slide Number Placeholder 4"/>
          <p:cNvSpPr>
            <a:spLocks noGrp="1"/>
          </p:cNvSpPr>
          <p:nvPr>
            <p:ph type="sldNum" sz="quarter" idx="12"/>
          </p:nvPr>
        </p:nvSpPr>
        <p:spPr/>
        <p:txBody>
          <a:bodyPr/>
          <a:lstStyle/>
          <a:p>
            <a:fld id="{9CC5A2A8-B7E5-DD44-8D99-E237D622CFCB}" type="slidenum">
              <a:rPr lang="en-US" smtClean="0"/>
              <a:t>10</a:t>
            </a:fld>
            <a:endParaRPr lang="en-US" dirty="0"/>
          </a:p>
        </p:txBody>
      </p:sp>
    </p:spTree>
    <p:extLst>
      <p:ext uri="{BB962C8B-B14F-4D97-AF65-F5344CB8AC3E}">
        <p14:creationId xmlns:p14="http://schemas.microsoft.com/office/powerpoint/2010/main" val="3589687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EB101-C56A-0249-AE15-5BE2E4F2BEF9}"/>
              </a:ext>
            </a:extLst>
          </p:cNvPr>
          <p:cNvSpPr>
            <a:spLocks noGrp="1"/>
          </p:cNvSpPr>
          <p:nvPr>
            <p:ph type="title"/>
          </p:nvPr>
        </p:nvSpPr>
        <p:spPr/>
        <p:txBody>
          <a:bodyPr/>
          <a:lstStyle/>
          <a:p>
            <a:r>
              <a:rPr lang="en-US" dirty="0"/>
              <a:t>Background </a:t>
            </a:r>
          </a:p>
        </p:txBody>
      </p:sp>
      <p:sp>
        <p:nvSpPr>
          <p:cNvPr id="3" name="Content Placeholder 2">
            <a:extLst>
              <a:ext uri="{FF2B5EF4-FFF2-40B4-BE49-F238E27FC236}">
                <a16:creationId xmlns:a16="http://schemas.microsoft.com/office/drawing/2014/main" id="{7028AAD2-D5B5-7E47-8C06-1B71559CB8A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DB28F25-C604-244A-9F9E-358D1DDFB961}"/>
              </a:ext>
            </a:extLst>
          </p:cNvPr>
          <p:cNvSpPr>
            <a:spLocks noGrp="1"/>
          </p:cNvSpPr>
          <p:nvPr>
            <p:ph type="sldNum" sz="quarter" idx="12"/>
          </p:nvPr>
        </p:nvSpPr>
        <p:spPr/>
        <p:txBody>
          <a:bodyPr/>
          <a:lstStyle/>
          <a:p>
            <a:fld id="{9CC5A2A8-B7E5-DD44-8D99-E237D622CFCB}" type="slidenum">
              <a:rPr lang="en-US" smtClean="0"/>
              <a:t>11</a:t>
            </a:fld>
            <a:endParaRPr lang="en-US"/>
          </a:p>
        </p:txBody>
      </p:sp>
    </p:spTree>
    <p:extLst>
      <p:ext uri="{BB962C8B-B14F-4D97-AF65-F5344CB8AC3E}">
        <p14:creationId xmlns:p14="http://schemas.microsoft.com/office/powerpoint/2010/main" val="1118613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05" y="107576"/>
            <a:ext cx="9021595" cy="1299978"/>
          </a:xfrm>
        </p:spPr>
        <p:txBody>
          <a:bodyPr>
            <a:noAutofit/>
          </a:bodyPr>
          <a:lstStyle/>
          <a:p>
            <a:r>
              <a:rPr lang="en-US" sz="3600" dirty="0"/>
              <a:t>Option 1 </a:t>
            </a:r>
            <a:r>
              <a:rPr lang="mr-IN" sz="3600" dirty="0"/>
              <a:t>–</a:t>
            </a:r>
            <a:r>
              <a:rPr lang="en-US" sz="3600" dirty="0"/>
              <a:t> Convert to mix of Pollinator/Hay Fields</a:t>
            </a:r>
          </a:p>
        </p:txBody>
      </p:sp>
      <p:sp>
        <p:nvSpPr>
          <p:cNvPr id="3" name="Content Placeholder 2"/>
          <p:cNvSpPr>
            <a:spLocks noGrp="1"/>
          </p:cNvSpPr>
          <p:nvPr>
            <p:ph idx="1"/>
          </p:nvPr>
        </p:nvSpPr>
        <p:spPr>
          <a:xfrm>
            <a:off x="122405" y="1529950"/>
            <a:ext cx="8766101" cy="5094732"/>
          </a:xfrm>
        </p:spPr>
        <p:txBody>
          <a:bodyPr>
            <a:normAutofit/>
          </a:bodyPr>
          <a:lstStyle/>
          <a:p>
            <a:pPr lvl="1"/>
            <a:r>
              <a:rPr lang="en-US" dirty="0"/>
              <a:t>PROS</a:t>
            </a:r>
          </a:p>
          <a:p>
            <a:pPr lvl="2"/>
            <a:r>
              <a:rPr lang="en-US" sz="1600" dirty="0"/>
              <a:t>High value habitat for pollinators </a:t>
            </a:r>
          </a:p>
          <a:p>
            <a:pPr lvl="2"/>
            <a:r>
              <a:rPr lang="en-US" sz="1600" dirty="0"/>
              <a:t>Property is large enough to offer habitat for threatened grassland breeding bird species including Meadowlark, Bobolink and Grasshopper Sparrow </a:t>
            </a:r>
            <a:r>
              <a:rPr lang="mr-IN" sz="1600" dirty="0"/>
              <a:t>–</a:t>
            </a:r>
            <a:r>
              <a:rPr lang="en-US" sz="1600" dirty="0"/>
              <a:t> (50 yards from trees)</a:t>
            </a:r>
          </a:p>
          <a:p>
            <a:pPr lvl="2"/>
            <a:r>
              <a:rPr lang="en-US" sz="1600" dirty="0"/>
              <a:t>Attractive landscape providing broad array of flowers and grasses over multiple seasons</a:t>
            </a:r>
          </a:p>
          <a:p>
            <a:pPr lvl="2"/>
            <a:r>
              <a:rPr lang="en-US" sz="1600" dirty="0"/>
              <a:t>No pesticides</a:t>
            </a:r>
          </a:p>
          <a:p>
            <a:pPr lvl="2"/>
            <a:r>
              <a:rPr lang="en-US" sz="1600" dirty="0"/>
              <a:t>Reduced soil erosion</a:t>
            </a:r>
          </a:p>
          <a:p>
            <a:pPr lvl="2"/>
            <a:r>
              <a:rPr lang="en-US" sz="1600" dirty="0"/>
              <a:t>Attractive throughout the year</a:t>
            </a:r>
          </a:p>
          <a:p>
            <a:pPr marL="685800" lvl="2" indent="0">
              <a:buNone/>
            </a:pPr>
            <a:endParaRPr lang="en-US" sz="1600" dirty="0"/>
          </a:p>
          <a:p>
            <a:pPr lvl="1"/>
            <a:r>
              <a:rPr lang="en-US" sz="1600" dirty="0"/>
              <a:t>CONS</a:t>
            </a:r>
          </a:p>
          <a:p>
            <a:pPr lvl="2"/>
            <a:r>
              <a:rPr lang="en-US" sz="1600" dirty="0"/>
              <a:t>Multi year process for plants to become well established</a:t>
            </a:r>
          </a:p>
          <a:p>
            <a:pPr lvl="2"/>
            <a:r>
              <a:rPr lang="en-US" sz="1600" dirty="0"/>
              <a:t>Economics of establishing a hay field are extremely challenging</a:t>
            </a:r>
          </a:p>
          <a:p>
            <a:pPr lvl="2"/>
            <a:r>
              <a:rPr lang="en-US" sz="1600" dirty="0"/>
              <a:t>US F&amp;W Partners Program cannot be used for hay fields</a:t>
            </a:r>
          </a:p>
          <a:p>
            <a:pPr lvl="2"/>
            <a:r>
              <a:rPr lang="en-US" sz="1600" dirty="0"/>
              <a:t>Annual mowing required of pollinator fields for township/ contractor</a:t>
            </a:r>
          </a:p>
          <a:p>
            <a:pPr lvl="2"/>
            <a:endParaRPr lang="en-US" dirty="0"/>
          </a:p>
          <a:p>
            <a:pPr lvl="2"/>
            <a:endParaRPr lang="en-US" dirty="0"/>
          </a:p>
          <a:p>
            <a:pPr lvl="1"/>
            <a:endParaRPr lang="en-US" dirty="0"/>
          </a:p>
          <a:p>
            <a:pPr lvl="2"/>
            <a:endParaRPr lang="en-US" dirty="0"/>
          </a:p>
          <a:p>
            <a:pPr marL="685800" lvl="2" indent="0">
              <a:buNone/>
            </a:pPr>
            <a:endParaRPr lang="en-US" dirty="0"/>
          </a:p>
          <a:p>
            <a:pPr marL="685800" lvl="2" indent="0">
              <a:buNone/>
            </a:pPr>
            <a:endParaRPr lang="en-US" dirty="0"/>
          </a:p>
          <a:p>
            <a:pPr marL="914400" lvl="2" indent="0">
              <a:buNone/>
            </a:pPr>
            <a:endParaRPr lang="en-US" dirty="0"/>
          </a:p>
          <a:p>
            <a:pPr lvl="2"/>
            <a:endParaRPr lang="en-US" dirty="0"/>
          </a:p>
          <a:p>
            <a:pPr lvl="1"/>
            <a:endParaRPr lang="en-US" dirty="0"/>
          </a:p>
          <a:p>
            <a:pPr marL="914400" lvl="2" indent="0">
              <a:buNone/>
            </a:pPr>
            <a:endParaRPr lang="en-US" dirty="0"/>
          </a:p>
          <a:p>
            <a:pPr marL="914400" lvl="2" indent="0">
              <a:buNone/>
            </a:pPr>
            <a:endParaRPr lang="en-US" dirty="0"/>
          </a:p>
        </p:txBody>
      </p:sp>
      <p:sp>
        <p:nvSpPr>
          <p:cNvPr id="4" name="Slide Number Placeholder 3"/>
          <p:cNvSpPr>
            <a:spLocks noGrp="1"/>
          </p:cNvSpPr>
          <p:nvPr>
            <p:ph type="sldNum" sz="quarter" idx="12"/>
          </p:nvPr>
        </p:nvSpPr>
        <p:spPr/>
        <p:txBody>
          <a:bodyPr/>
          <a:lstStyle/>
          <a:p>
            <a:fld id="{9CC5A2A8-B7E5-DD44-8D99-E237D622CFCB}" type="slidenum">
              <a:rPr lang="en-US" smtClean="0"/>
              <a:t>12</a:t>
            </a:fld>
            <a:endParaRPr lang="en-US" dirty="0"/>
          </a:p>
        </p:txBody>
      </p:sp>
    </p:spTree>
    <p:extLst>
      <p:ext uri="{BB962C8B-B14F-4D97-AF65-F5344CB8AC3E}">
        <p14:creationId xmlns:p14="http://schemas.microsoft.com/office/powerpoint/2010/main" val="299637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312" y="107576"/>
            <a:ext cx="8675420" cy="1299978"/>
          </a:xfrm>
        </p:spPr>
        <p:txBody>
          <a:bodyPr>
            <a:noAutofit/>
          </a:bodyPr>
          <a:lstStyle/>
          <a:p>
            <a:r>
              <a:rPr lang="en-US" sz="3600" dirty="0"/>
              <a:t>Option 2</a:t>
            </a:r>
            <a:r>
              <a:rPr lang="mr-IN" sz="3600" dirty="0"/>
              <a:t>–</a:t>
            </a:r>
            <a:r>
              <a:rPr lang="en-US" sz="3600" dirty="0"/>
              <a:t> Convert to 100% Pollinator Fields</a:t>
            </a:r>
          </a:p>
        </p:txBody>
      </p:sp>
      <p:sp>
        <p:nvSpPr>
          <p:cNvPr id="3" name="Content Placeholder 2"/>
          <p:cNvSpPr>
            <a:spLocks noGrp="1"/>
          </p:cNvSpPr>
          <p:nvPr>
            <p:ph idx="1"/>
          </p:nvPr>
        </p:nvSpPr>
        <p:spPr>
          <a:xfrm>
            <a:off x="321312" y="1529950"/>
            <a:ext cx="8365488" cy="5094732"/>
          </a:xfrm>
        </p:spPr>
        <p:txBody>
          <a:bodyPr>
            <a:normAutofit/>
          </a:bodyPr>
          <a:lstStyle/>
          <a:p>
            <a:pPr lvl="1"/>
            <a:r>
              <a:rPr lang="en-US" sz="1800" dirty="0"/>
              <a:t>PROS</a:t>
            </a:r>
          </a:p>
          <a:p>
            <a:pPr lvl="2"/>
            <a:r>
              <a:rPr lang="en-US" sz="1800" dirty="0"/>
              <a:t>High value habitat for pollinators and some birds</a:t>
            </a:r>
          </a:p>
          <a:p>
            <a:pPr lvl="2"/>
            <a:r>
              <a:rPr lang="en-US" sz="1800" dirty="0"/>
              <a:t>Attractive landscape providing a broad array of flowers over an extended period of time</a:t>
            </a:r>
          </a:p>
          <a:p>
            <a:pPr lvl="2"/>
            <a:r>
              <a:rPr lang="en-US" sz="1800" dirty="0"/>
              <a:t>No pesticide use</a:t>
            </a:r>
          </a:p>
          <a:p>
            <a:pPr lvl="2"/>
            <a:r>
              <a:rPr lang="en-US" sz="1800" dirty="0"/>
              <a:t>Reduced soil erosion</a:t>
            </a:r>
          </a:p>
          <a:p>
            <a:pPr lvl="2"/>
            <a:r>
              <a:rPr lang="en-US" sz="1800" dirty="0"/>
              <a:t>Federal programs available to offset some cost</a:t>
            </a:r>
          </a:p>
          <a:p>
            <a:pPr lvl="2"/>
            <a:endParaRPr lang="en-US" sz="1800" dirty="0"/>
          </a:p>
          <a:p>
            <a:pPr lvl="1"/>
            <a:r>
              <a:rPr lang="en-US" sz="1800" dirty="0"/>
              <a:t>CONS</a:t>
            </a:r>
          </a:p>
          <a:p>
            <a:pPr lvl="2"/>
            <a:r>
              <a:rPr lang="en-US" sz="1800" dirty="0"/>
              <a:t>Labor intensive and costly establish-$500 for seed alone per acre-$35,000 for seed alone!</a:t>
            </a:r>
          </a:p>
          <a:p>
            <a:pPr lvl="2"/>
            <a:r>
              <a:rPr lang="en-US" sz="1800" dirty="0"/>
              <a:t>Annual mowing required </a:t>
            </a:r>
            <a:r>
              <a:rPr lang="mr-IN" sz="1800" dirty="0"/>
              <a:t>–</a:t>
            </a:r>
            <a:r>
              <a:rPr lang="en-US" sz="1800" dirty="0"/>
              <a:t> township or contractor</a:t>
            </a:r>
          </a:p>
          <a:p>
            <a:pPr lvl="2"/>
            <a:r>
              <a:rPr lang="en-US" sz="1800" dirty="0"/>
              <a:t>No habitat for threatened grassland breeding bird species including Meadowlark, Bobolink and Grasshopper Sparrow </a:t>
            </a:r>
          </a:p>
          <a:p>
            <a:pPr lvl="2"/>
            <a:endParaRPr lang="en-US" dirty="0"/>
          </a:p>
          <a:p>
            <a:pPr lvl="2"/>
            <a:endParaRPr lang="en-US" dirty="0"/>
          </a:p>
          <a:p>
            <a:pPr lvl="1"/>
            <a:endParaRPr lang="en-US" dirty="0"/>
          </a:p>
          <a:p>
            <a:pPr lvl="2"/>
            <a:endParaRPr lang="en-US" dirty="0"/>
          </a:p>
          <a:p>
            <a:pPr marL="685800" lvl="2" indent="0">
              <a:buNone/>
            </a:pPr>
            <a:endParaRPr lang="en-US" dirty="0"/>
          </a:p>
          <a:p>
            <a:pPr marL="685800" lvl="2" indent="0">
              <a:buNone/>
            </a:pPr>
            <a:endParaRPr lang="en-US" dirty="0"/>
          </a:p>
          <a:p>
            <a:pPr marL="914400" lvl="2" indent="0">
              <a:buNone/>
            </a:pPr>
            <a:endParaRPr lang="en-US" dirty="0"/>
          </a:p>
          <a:p>
            <a:pPr lvl="2"/>
            <a:endParaRPr lang="en-US" dirty="0"/>
          </a:p>
          <a:p>
            <a:pPr lvl="1"/>
            <a:endParaRPr lang="en-US" dirty="0"/>
          </a:p>
          <a:p>
            <a:pPr marL="914400" lvl="2" indent="0">
              <a:buNone/>
            </a:pPr>
            <a:endParaRPr lang="en-US" dirty="0"/>
          </a:p>
          <a:p>
            <a:pPr marL="914400" lvl="2" indent="0">
              <a:buNone/>
            </a:pPr>
            <a:endParaRPr lang="en-US" dirty="0"/>
          </a:p>
        </p:txBody>
      </p:sp>
      <p:sp>
        <p:nvSpPr>
          <p:cNvPr id="4" name="Slide Number Placeholder 3"/>
          <p:cNvSpPr>
            <a:spLocks noGrp="1"/>
          </p:cNvSpPr>
          <p:nvPr>
            <p:ph type="sldNum" sz="quarter" idx="12"/>
          </p:nvPr>
        </p:nvSpPr>
        <p:spPr/>
        <p:txBody>
          <a:bodyPr/>
          <a:lstStyle/>
          <a:p>
            <a:fld id="{9CC5A2A8-B7E5-DD44-8D99-E237D622CFCB}" type="slidenum">
              <a:rPr lang="en-US" smtClean="0"/>
              <a:t>13</a:t>
            </a:fld>
            <a:endParaRPr lang="en-US" dirty="0"/>
          </a:p>
        </p:txBody>
      </p:sp>
    </p:spTree>
    <p:extLst>
      <p:ext uri="{BB962C8B-B14F-4D97-AF65-F5344CB8AC3E}">
        <p14:creationId xmlns:p14="http://schemas.microsoft.com/office/powerpoint/2010/main" val="197658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4" y="107576"/>
            <a:ext cx="8797825" cy="963389"/>
          </a:xfrm>
        </p:spPr>
        <p:txBody>
          <a:bodyPr>
            <a:normAutofit/>
          </a:bodyPr>
          <a:lstStyle/>
          <a:p>
            <a:r>
              <a:rPr lang="en-US" sz="3600" dirty="0"/>
              <a:t>USDA – EQIP Program</a:t>
            </a:r>
          </a:p>
        </p:txBody>
      </p:sp>
      <p:sp>
        <p:nvSpPr>
          <p:cNvPr id="3" name="Content Placeholder 2"/>
          <p:cNvSpPr>
            <a:spLocks noGrp="1"/>
          </p:cNvSpPr>
          <p:nvPr>
            <p:ph idx="1"/>
          </p:nvPr>
        </p:nvSpPr>
        <p:spPr>
          <a:xfrm>
            <a:off x="321312" y="1070965"/>
            <a:ext cx="8365488" cy="5553717"/>
          </a:xfrm>
        </p:spPr>
        <p:txBody>
          <a:bodyPr>
            <a:normAutofit lnSpcReduction="10000"/>
          </a:bodyPr>
          <a:lstStyle/>
          <a:p>
            <a:pPr lvl="1"/>
            <a:r>
              <a:rPr lang="en-US" dirty="0"/>
              <a:t>USDA National Resource Conservation Services EQIP Program (Environmental Quality Incentives Program)</a:t>
            </a:r>
          </a:p>
          <a:p>
            <a:pPr lvl="2"/>
            <a:r>
              <a:rPr lang="en-US" dirty="0"/>
              <a:t>Provides up to 75% of cost (through reimbursement) for purchase of seeds (pollinator and native grasses </a:t>
            </a:r>
            <a:r>
              <a:rPr lang="mr-IN" dirty="0"/>
              <a:t>–</a:t>
            </a:r>
            <a:r>
              <a:rPr lang="en-US" dirty="0"/>
              <a:t> not hay seed)</a:t>
            </a:r>
          </a:p>
          <a:p>
            <a:pPr lvl="2"/>
            <a:r>
              <a:rPr lang="en-US" dirty="0"/>
              <a:t>USDA provides review of property and a management plan at no cost </a:t>
            </a:r>
          </a:p>
          <a:p>
            <a:pPr lvl="2"/>
            <a:r>
              <a:rPr lang="en-US" dirty="0"/>
              <a:t>A non profit or farmer must “control” the property</a:t>
            </a:r>
          </a:p>
          <a:p>
            <a:pPr lvl="2"/>
            <a:r>
              <a:rPr lang="en-US" dirty="0"/>
              <a:t>Township not able to participate directly </a:t>
            </a:r>
            <a:r>
              <a:rPr lang="mr-IN" dirty="0"/>
              <a:t>–</a:t>
            </a:r>
            <a:r>
              <a:rPr lang="en-US" dirty="0"/>
              <a:t> must cede control of property to a non profit or farmer </a:t>
            </a:r>
          </a:p>
          <a:p>
            <a:pPr lvl="2"/>
            <a:endParaRPr lang="en-US" dirty="0"/>
          </a:p>
          <a:p>
            <a:pPr lvl="2"/>
            <a:r>
              <a:rPr lang="en-US" dirty="0"/>
              <a:t>Contact</a:t>
            </a:r>
          </a:p>
          <a:p>
            <a:pPr marL="685800" lvl="2" indent="0">
              <a:buNone/>
            </a:pPr>
            <a:r>
              <a:rPr lang="en-US" dirty="0"/>
              <a:t>                Nicole </a:t>
            </a:r>
            <a:r>
              <a:rPr lang="en-US" dirty="0" err="1"/>
              <a:t>Ciccaglione</a:t>
            </a:r>
            <a:r>
              <a:rPr lang="en-US" dirty="0"/>
              <a:t>	</a:t>
            </a:r>
          </a:p>
          <a:p>
            <a:pPr marL="685800" lvl="2" indent="0">
              <a:buNone/>
            </a:pPr>
            <a:r>
              <a:rPr lang="en-US" dirty="0"/>
              <a:t>		  District Conservationist </a:t>
            </a:r>
            <a:r>
              <a:rPr lang="mr-IN" dirty="0"/>
              <a:t>–</a:t>
            </a:r>
            <a:r>
              <a:rPr lang="en-US" dirty="0"/>
              <a:t> FDA NRCS</a:t>
            </a:r>
          </a:p>
          <a:p>
            <a:pPr marL="685800" lvl="2" indent="0">
              <a:buNone/>
            </a:pPr>
            <a:r>
              <a:rPr lang="en-US" dirty="0"/>
              <a:t>		  </a:t>
            </a:r>
            <a:r>
              <a:rPr lang="en-US" dirty="0">
                <a:hlinkClick r:id="rId2"/>
              </a:rPr>
              <a:t>Nicole.ciccaglione@usda.gov</a:t>
            </a:r>
            <a:endParaRPr lang="en-US" dirty="0"/>
          </a:p>
          <a:p>
            <a:pPr marL="685800" lvl="2" indent="0">
              <a:buNone/>
            </a:pPr>
            <a:r>
              <a:rPr lang="en-US" dirty="0"/>
              <a:t>		  609.534.9477		</a:t>
            </a:r>
          </a:p>
          <a:p>
            <a:pPr marL="685800" lvl="2" indent="0">
              <a:buNone/>
            </a:pPr>
            <a:endParaRPr lang="en-US" dirty="0"/>
          </a:p>
          <a:p>
            <a:pPr marL="349250" lvl="1" indent="0">
              <a:buNone/>
            </a:pPr>
            <a:endParaRPr lang="en-US" dirty="0"/>
          </a:p>
          <a:p>
            <a:pPr marL="914400" lvl="2" indent="0">
              <a:buNone/>
            </a:pPr>
            <a:endParaRPr lang="en-US" dirty="0"/>
          </a:p>
          <a:p>
            <a:pPr marL="914400" lvl="2" indent="0">
              <a:buNone/>
            </a:pPr>
            <a:endParaRPr lang="en-US" dirty="0"/>
          </a:p>
        </p:txBody>
      </p:sp>
      <p:sp>
        <p:nvSpPr>
          <p:cNvPr id="4" name="Slide Number Placeholder 3"/>
          <p:cNvSpPr>
            <a:spLocks noGrp="1"/>
          </p:cNvSpPr>
          <p:nvPr>
            <p:ph type="sldNum" sz="quarter" idx="12"/>
          </p:nvPr>
        </p:nvSpPr>
        <p:spPr/>
        <p:txBody>
          <a:bodyPr/>
          <a:lstStyle/>
          <a:p>
            <a:fld id="{9CC5A2A8-B7E5-DD44-8D99-E237D622CFCB}" type="slidenum">
              <a:rPr lang="en-US" smtClean="0"/>
              <a:t>14</a:t>
            </a:fld>
            <a:endParaRPr lang="en-US"/>
          </a:p>
        </p:txBody>
      </p:sp>
    </p:spTree>
    <p:extLst>
      <p:ext uri="{BB962C8B-B14F-4D97-AF65-F5344CB8AC3E}">
        <p14:creationId xmlns:p14="http://schemas.microsoft.com/office/powerpoint/2010/main" val="175362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5" y="107576"/>
            <a:ext cx="8797824" cy="596201"/>
          </a:xfrm>
        </p:spPr>
        <p:txBody>
          <a:bodyPr>
            <a:normAutofit fontScale="90000"/>
          </a:bodyPr>
          <a:lstStyle/>
          <a:p>
            <a:r>
              <a:rPr lang="en-US" sz="3600"/>
              <a:t>Notes on Hay Farming</a:t>
            </a:r>
          </a:p>
        </p:txBody>
      </p:sp>
      <p:sp>
        <p:nvSpPr>
          <p:cNvPr id="3" name="Content Placeholder 2"/>
          <p:cNvSpPr>
            <a:spLocks noGrp="1"/>
          </p:cNvSpPr>
          <p:nvPr>
            <p:ph idx="1"/>
          </p:nvPr>
        </p:nvSpPr>
        <p:spPr>
          <a:xfrm>
            <a:off x="107105" y="703777"/>
            <a:ext cx="8797824" cy="5434196"/>
          </a:xfrm>
        </p:spPr>
        <p:txBody>
          <a:bodyPr>
            <a:normAutofit lnSpcReduction="10000"/>
          </a:bodyPr>
          <a:lstStyle/>
          <a:p>
            <a:pPr lvl="1"/>
            <a:r>
              <a:rPr lang="en-US"/>
              <a:t>Talked with Bill </a:t>
            </a:r>
            <a:r>
              <a:rPr lang="en-US" err="1"/>
              <a:t>Bamka</a:t>
            </a:r>
            <a:r>
              <a:rPr lang="en-US"/>
              <a:t> Rutgers/Burlington County Agriculture &amp; Kenny Carlisle (farms Winner Farm property)</a:t>
            </a:r>
          </a:p>
          <a:p>
            <a:pPr lvl="2"/>
            <a:r>
              <a:rPr lang="en-US"/>
              <a:t>Minimal difference in attractiveness to birds vs. native grasses</a:t>
            </a:r>
          </a:p>
          <a:p>
            <a:pPr lvl="2"/>
            <a:r>
              <a:rPr lang="en-US"/>
              <a:t>Hay is a low pesticide crop</a:t>
            </a:r>
          </a:p>
          <a:p>
            <a:pPr lvl="2"/>
            <a:r>
              <a:rPr lang="en-US"/>
              <a:t>Hay in our area is typically cut 2 to 3 times a season</a:t>
            </a:r>
          </a:p>
          <a:p>
            <a:pPr lvl="2"/>
            <a:r>
              <a:rPr lang="en-US"/>
              <a:t>Best crop is typically late May to middle June	</a:t>
            </a:r>
          </a:p>
          <a:p>
            <a:pPr lvl="3"/>
            <a:r>
              <a:rPr lang="en-US"/>
              <a:t>Farming for wildlife species requires delay of cutting until mid-July </a:t>
            </a:r>
          </a:p>
          <a:p>
            <a:pPr lvl="4"/>
            <a:r>
              <a:rPr lang="en-US"/>
              <a:t>Reduces both quality of hay as food source and its economic value</a:t>
            </a:r>
          </a:p>
          <a:p>
            <a:pPr lvl="2"/>
            <a:r>
              <a:rPr lang="en-US"/>
              <a:t>Yield is approximately 40 bales/acre total </a:t>
            </a:r>
            <a:r>
              <a:rPr lang="mr-IN"/>
              <a:t>–</a:t>
            </a:r>
            <a:r>
              <a:rPr lang="en-US"/>
              <a:t> all cuttings</a:t>
            </a:r>
          </a:p>
          <a:p>
            <a:pPr lvl="2"/>
            <a:r>
              <a:rPr lang="en-US"/>
              <a:t>Price for hay is approximately $5-$7/bale for first cutting</a:t>
            </a:r>
          </a:p>
          <a:p>
            <a:pPr lvl="2"/>
            <a:r>
              <a:rPr lang="en-US"/>
              <a:t>Lowest quality hay (mulch hay) sells for $1-$2/bale</a:t>
            </a:r>
          </a:p>
          <a:p>
            <a:pPr lvl="2"/>
            <a:r>
              <a:rPr lang="en-US"/>
              <a:t>Current farm lease for land (no water) is $50 to $70 per acre</a:t>
            </a:r>
          </a:p>
          <a:p>
            <a:pPr lvl="2"/>
            <a:r>
              <a:rPr lang="en-US"/>
              <a:t>Farmer estimates startup cost at $400 - $500/acre</a:t>
            </a:r>
          </a:p>
          <a:p>
            <a:pPr lvl="2"/>
            <a:r>
              <a:rPr lang="en-US"/>
              <a:t>Assuming 80 acres farmed; first year cost of $40K vs. $16K in revenue</a:t>
            </a:r>
          </a:p>
        </p:txBody>
      </p:sp>
      <p:sp>
        <p:nvSpPr>
          <p:cNvPr id="8" name="TextBox 7"/>
          <p:cNvSpPr txBox="1"/>
          <p:nvPr/>
        </p:nvSpPr>
        <p:spPr>
          <a:xfrm>
            <a:off x="1820767" y="6137973"/>
            <a:ext cx="6077139" cy="369332"/>
          </a:xfrm>
          <a:prstGeom prst="rect">
            <a:avLst/>
          </a:prstGeom>
          <a:noFill/>
        </p:spPr>
        <p:txBody>
          <a:bodyPr wrap="square" rtlCol="0">
            <a:spAutoFit/>
          </a:bodyPr>
          <a:lstStyle/>
          <a:p>
            <a:r>
              <a:rPr lang="en-US" i="1"/>
              <a:t>Economics of starting hay fields appear daunting</a:t>
            </a:r>
          </a:p>
        </p:txBody>
      </p:sp>
      <p:sp>
        <p:nvSpPr>
          <p:cNvPr id="4" name="Slide Number Placeholder 3"/>
          <p:cNvSpPr>
            <a:spLocks noGrp="1"/>
          </p:cNvSpPr>
          <p:nvPr>
            <p:ph type="sldNum" sz="quarter" idx="12"/>
          </p:nvPr>
        </p:nvSpPr>
        <p:spPr/>
        <p:txBody>
          <a:bodyPr/>
          <a:lstStyle/>
          <a:p>
            <a:fld id="{9CC5A2A8-B7E5-DD44-8D99-E237D622CFCB}" type="slidenum">
              <a:rPr lang="en-US" smtClean="0"/>
              <a:t>15</a:t>
            </a:fld>
            <a:endParaRPr lang="en-US"/>
          </a:p>
        </p:txBody>
      </p:sp>
    </p:spTree>
    <p:extLst>
      <p:ext uri="{BB962C8B-B14F-4D97-AF65-F5344CB8AC3E}">
        <p14:creationId xmlns:p14="http://schemas.microsoft.com/office/powerpoint/2010/main" val="156962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14192"/>
            <a:ext cx="8042276" cy="1031446"/>
          </a:xfrm>
        </p:spPr>
        <p:txBody>
          <a:bodyPr>
            <a:normAutofit/>
          </a:bodyPr>
          <a:lstStyle/>
          <a:p>
            <a:r>
              <a:rPr lang="en-US" dirty="0"/>
              <a:t>Current Status of Property</a:t>
            </a:r>
          </a:p>
        </p:txBody>
      </p:sp>
      <p:sp>
        <p:nvSpPr>
          <p:cNvPr id="3" name="Content Placeholder 2"/>
          <p:cNvSpPr>
            <a:spLocks noGrp="1"/>
          </p:cNvSpPr>
          <p:nvPr>
            <p:ph idx="1"/>
          </p:nvPr>
        </p:nvSpPr>
        <p:spPr>
          <a:xfrm>
            <a:off x="122406" y="1444532"/>
            <a:ext cx="8766100" cy="5196261"/>
          </a:xfrm>
        </p:spPr>
        <p:txBody>
          <a:bodyPr>
            <a:normAutofit fontScale="92500" lnSpcReduction="20000"/>
          </a:bodyPr>
          <a:lstStyle/>
          <a:p>
            <a:r>
              <a:rPr lang="en-US" dirty="0"/>
              <a:t>Swede Run Field</a:t>
            </a:r>
          </a:p>
          <a:p>
            <a:pPr lvl="1"/>
            <a:r>
              <a:rPr lang="en-US" dirty="0"/>
              <a:t>Total parcel is approximately 130 acres</a:t>
            </a:r>
          </a:p>
          <a:p>
            <a:pPr lvl="2"/>
            <a:r>
              <a:rPr lang="en-US" dirty="0"/>
              <a:t>40 acres on eastern side of Westfield Road, includes a dog park, parking, and a historic building</a:t>
            </a:r>
          </a:p>
          <a:p>
            <a:pPr lvl="2"/>
            <a:r>
              <a:rPr lang="en-US" dirty="0"/>
              <a:t>90 acres on western side of Westfield Road is undeveloped, (approximately 70 of the 90 acres is tillable)</a:t>
            </a:r>
          </a:p>
          <a:p>
            <a:pPr lvl="2"/>
            <a:r>
              <a:rPr lang="en-US" dirty="0"/>
              <a:t>Swede Run Creek borders portions of property</a:t>
            </a:r>
          </a:p>
          <a:p>
            <a:pPr lvl="2"/>
            <a:r>
              <a:rPr lang="en-US" dirty="0"/>
              <a:t>Trails in poor shape run perimeter of both parcels</a:t>
            </a:r>
          </a:p>
          <a:p>
            <a:pPr lvl="1"/>
            <a:r>
              <a:rPr lang="en-US" dirty="0"/>
              <a:t>Farming History</a:t>
            </a:r>
          </a:p>
          <a:p>
            <a:pPr lvl="2"/>
            <a:r>
              <a:rPr lang="en-US" dirty="0"/>
              <a:t>Property was farmed for generations</a:t>
            </a:r>
          </a:p>
          <a:p>
            <a:pPr lvl="2"/>
            <a:r>
              <a:rPr lang="en-US" dirty="0"/>
              <a:t>Last crop was soybeans   </a:t>
            </a:r>
          </a:p>
          <a:p>
            <a:pPr lvl="2"/>
            <a:r>
              <a:rPr lang="en-US" dirty="0"/>
              <a:t>Property last farmed in 2018</a:t>
            </a:r>
          </a:p>
          <a:p>
            <a:pPr lvl="1"/>
            <a:r>
              <a:rPr lang="en-US" dirty="0"/>
              <a:t>Open Space</a:t>
            </a:r>
          </a:p>
          <a:p>
            <a:pPr lvl="2"/>
            <a:r>
              <a:rPr lang="en-US" dirty="0"/>
              <a:t>Property acquired as Open Space in 2001</a:t>
            </a:r>
          </a:p>
          <a:p>
            <a:pPr lvl="1"/>
            <a:r>
              <a:rPr lang="en-US" dirty="0"/>
              <a:t>Property is currently fallow, primarily supports both invasive and native plants </a:t>
            </a:r>
            <a:r>
              <a:rPr lang="mr-IN" dirty="0"/>
              <a:t>–</a:t>
            </a:r>
            <a:r>
              <a:rPr lang="en-US" dirty="0"/>
              <a:t> Township is mowing property annually</a:t>
            </a:r>
          </a:p>
          <a:p>
            <a:pPr lvl="1"/>
            <a:endParaRPr lang="en-US" dirty="0"/>
          </a:p>
          <a:p>
            <a:pPr marL="914400" lvl="2"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9CC5A2A8-B7E5-DD44-8D99-E237D622CFCB}" type="slidenum">
              <a:rPr lang="en-US" smtClean="0"/>
              <a:t>2</a:t>
            </a:fld>
            <a:endParaRPr lang="en-US" dirty="0"/>
          </a:p>
        </p:txBody>
      </p:sp>
      <p:pic>
        <p:nvPicPr>
          <p:cNvPr id="5" name="Picture 4" descr="UNADJUSTEDNONRAW_thumb_20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505" y="3841577"/>
            <a:ext cx="3276633" cy="1472545"/>
          </a:xfrm>
          <a:prstGeom prst="rect">
            <a:avLst/>
          </a:prstGeom>
        </p:spPr>
      </p:pic>
    </p:spTree>
    <p:extLst>
      <p:ext uri="{BB962C8B-B14F-4D97-AF65-F5344CB8AC3E}">
        <p14:creationId xmlns:p14="http://schemas.microsoft.com/office/powerpoint/2010/main" val="1348922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0" y="320722"/>
            <a:ext cx="8783575" cy="1390045"/>
          </a:xfrm>
        </p:spPr>
        <p:txBody>
          <a:bodyPr>
            <a:noAutofit/>
          </a:bodyPr>
          <a:lstStyle/>
          <a:p>
            <a:r>
              <a:rPr lang="en-US" sz="2800" dirty="0"/>
              <a:t>Opportunity to convert fallow land into a natural landscape providing benefits to pollinators, birds, and Moorestown residents</a:t>
            </a:r>
          </a:p>
        </p:txBody>
      </p:sp>
      <p:sp>
        <p:nvSpPr>
          <p:cNvPr id="3" name="Content Placeholder 2"/>
          <p:cNvSpPr>
            <a:spLocks noGrp="1"/>
          </p:cNvSpPr>
          <p:nvPr>
            <p:ph idx="1"/>
          </p:nvPr>
        </p:nvSpPr>
        <p:spPr>
          <a:xfrm>
            <a:off x="188893" y="1710768"/>
            <a:ext cx="8497907" cy="2176576"/>
          </a:xfrm>
        </p:spPr>
        <p:txBody>
          <a:bodyPr>
            <a:normAutofit/>
          </a:bodyPr>
          <a:lstStyle/>
          <a:p>
            <a:pPr marL="0" indent="0">
              <a:buNone/>
            </a:pPr>
            <a:r>
              <a:rPr lang="en-US" sz="2000" b="1" dirty="0"/>
              <a:t>Potential options for the land</a:t>
            </a:r>
          </a:p>
          <a:p>
            <a:r>
              <a:rPr lang="en-US" sz="2000" b="1" dirty="0"/>
              <a:t>Convert to 100% pollinator fields (limited benefits)</a:t>
            </a:r>
          </a:p>
          <a:p>
            <a:r>
              <a:rPr lang="en-US" sz="2000" b="1" dirty="0"/>
              <a:t>Convert to mix of pollinator and hay fields (difficult economics)</a:t>
            </a:r>
          </a:p>
          <a:p>
            <a:r>
              <a:rPr lang="en-US" sz="2000" b="1" dirty="0"/>
              <a:t>Convert to mix of pollinator and native grass fields (best choice)</a:t>
            </a:r>
          </a:p>
          <a:p>
            <a:endParaRPr lang="en-US" sz="2000" b="1" dirty="0"/>
          </a:p>
          <a:p>
            <a:endParaRPr lang="en-US" sz="2000" b="1" dirty="0"/>
          </a:p>
          <a:p>
            <a:pPr marL="0" indent="0">
              <a:buNone/>
            </a:pPr>
            <a:endParaRPr lang="en-US" dirty="0"/>
          </a:p>
          <a:p>
            <a:pPr marL="685800" lvl="2" indent="0">
              <a:buNone/>
            </a:pPr>
            <a:endParaRPr lang="en-US" dirty="0"/>
          </a:p>
          <a:p>
            <a:pPr marL="914400" lvl="2" indent="0">
              <a:buNone/>
            </a:pPr>
            <a:endParaRPr lang="en-US" dirty="0"/>
          </a:p>
          <a:p>
            <a:pPr marL="914400" lvl="2" indent="0">
              <a:buNone/>
            </a:pPr>
            <a:endParaRPr lang="en-US" dirty="0"/>
          </a:p>
          <a:p>
            <a:pPr marL="914400" lvl="2" indent="0">
              <a:buNone/>
            </a:pPr>
            <a:endParaRPr lang="en-US" dirty="0"/>
          </a:p>
        </p:txBody>
      </p:sp>
      <p:sp>
        <p:nvSpPr>
          <p:cNvPr id="5" name="TextBox 4"/>
          <p:cNvSpPr txBox="1"/>
          <p:nvPr/>
        </p:nvSpPr>
        <p:spPr>
          <a:xfrm>
            <a:off x="457200" y="6117573"/>
            <a:ext cx="8508931" cy="5232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i="1" dirty="0"/>
              <a:t> Multiple Options for Use of Fields</a:t>
            </a:r>
          </a:p>
        </p:txBody>
      </p:sp>
      <p:sp>
        <p:nvSpPr>
          <p:cNvPr id="4" name="Slide Number Placeholder 3"/>
          <p:cNvSpPr>
            <a:spLocks noGrp="1"/>
          </p:cNvSpPr>
          <p:nvPr>
            <p:ph type="sldNum" sz="quarter" idx="12"/>
          </p:nvPr>
        </p:nvSpPr>
        <p:spPr/>
        <p:txBody>
          <a:bodyPr/>
          <a:lstStyle/>
          <a:p>
            <a:fld id="{9CC5A2A8-B7E5-DD44-8D99-E237D622CFCB}" type="slidenum">
              <a:rPr lang="en-US" smtClean="0"/>
              <a:t>3</a:t>
            </a:fld>
            <a:endParaRPr lang="en-US" dirty="0"/>
          </a:p>
        </p:txBody>
      </p:sp>
      <p:pic>
        <p:nvPicPr>
          <p:cNvPr id="6" name="Picture 5" descr="UNADJUSTEDNONRAW_thumb_20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519" y="3763617"/>
            <a:ext cx="8621986" cy="2300303"/>
          </a:xfrm>
          <a:prstGeom prst="rect">
            <a:avLst/>
          </a:prstGeom>
        </p:spPr>
      </p:pic>
    </p:spTree>
    <p:extLst>
      <p:ext uri="{BB962C8B-B14F-4D97-AF65-F5344CB8AC3E}">
        <p14:creationId xmlns:p14="http://schemas.microsoft.com/office/powerpoint/2010/main" val="842091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05" y="107576"/>
            <a:ext cx="9021595" cy="1299978"/>
          </a:xfrm>
        </p:spPr>
        <p:txBody>
          <a:bodyPr>
            <a:noAutofit/>
          </a:bodyPr>
          <a:lstStyle/>
          <a:p>
            <a:r>
              <a:rPr lang="en-US" sz="3600" dirty="0"/>
              <a:t>Preferred Option </a:t>
            </a:r>
            <a:r>
              <a:rPr lang="mr-IN" sz="3600" dirty="0"/>
              <a:t>–</a:t>
            </a:r>
            <a:r>
              <a:rPr lang="en-US" sz="3600" dirty="0"/>
              <a:t> Convert to mix of Pollinator/Native Grassland Fields</a:t>
            </a:r>
          </a:p>
        </p:txBody>
      </p:sp>
      <p:sp>
        <p:nvSpPr>
          <p:cNvPr id="3" name="Content Placeholder 2"/>
          <p:cNvSpPr>
            <a:spLocks noGrp="1"/>
          </p:cNvSpPr>
          <p:nvPr>
            <p:ph idx="1"/>
          </p:nvPr>
        </p:nvSpPr>
        <p:spPr>
          <a:xfrm>
            <a:off x="321312" y="1529950"/>
            <a:ext cx="8365488" cy="5094732"/>
          </a:xfrm>
        </p:spPr>
        <p:txBody>
          <a:bodyPr>
            <a:normAutofit fontScale="92500" lnSpcReduction="10000"/>
          </a:bodyPr>
          <a:lstStyle/>
          <a:p>
            <a:pPr lvl="1"/>
            <a:r>
              <a:rPr lang="en-US" dirty="0"/>
              <a:t>PROS</a:t>
            </a:r>
          </a:p>
          <a:p>
            <a:pPr lvl="2"/>
            <a:r>
              <a:rPr lang="en-US" dirty="0"/>
              <a:t>High value habitat for pollinators </a:t>
            </a:r>
          </a:p>
          <a:p>
            <a:pPr lvl="2"/>
            <a:r>
              <a:rPr lang="en-US" dirty="0"/>
              <a:t>Attractive landscape providing broad array of flowers and grasses over multiple seasons</a:t>
            </a:r>
          </a:p>
          <a:p>
            <a:pPr lvl="2"/>
            <a:r>
              <a:rPr lang="en-US" dirty="0"/>
              <a:t>Property is large enough to offer habitat for state threatened grassland breeding bird species including Meadowlark, Bobolink and Grasshopper Sparrow </a:t>
            </a:r>
            <a:r>
              <a:rPr lang="mr-IN" dirty="0"/>
              <a:t>–</a:t>
            </a:r>
            <a:r>
              <a:rPr lang="en-US" dirty="0"/>
              <a:t> (50 yards from trees)</a:t>
            </a:r>
          </a:p>
          <a:p>
            <a:pPr lvl="2"/>
            <a:r>
              <a:rPr lang="en-US" dirty="0"/>
              <a:t>No pesticide use</a:t>
            </a:r>
          </a:p>
          <a:p>
            <a:pPr lvl="2"/>
            <a:r>
              <a:rPr lang="en-US" dirty="0"/>
              <a:t>Minimal herbicide use compared to farming</a:t>
            </a:r>
          </a:p>
          <a:p>
            <a:pPr lvl="2"/>
            <a:r>
              <a:rPr lang="en-US" dirty="0"/>
              <a:t>Reduced soil erosion</a:t>
            </a:r>
          </a:p>
          <a:p>
            <a:pPr lvl="2"/>
            <a:r>
              <a:rPr lang="en-US" dirty="0"/>
              <a:t>Federal programs available to offset some cost</a:t>
            </a:r>
          </a:p>
          <a:p>
            <a:pPr lvl="2"/>
            <a:endParaRPr lang="en-US" dirty="0"/>
          </a:p>
          <a:p>
            <a:pPr lvl="1"/>
            <a:r>
              <a:rPr lang="en-US" dirty="0"/>
              <a:t>CONS</a:t>
            </a:r>
          </a:p>
          <a:p>
            <a:pPr lvl="2"/>
            <a:r>
              <a:rPr lang="en-US" dirty="0"/>
              <a:t>Labor intensive and costly to establish</a:t>
            </a:r>
          </a:p>
          <a:p>
            <a:pPr lvl="2"/>
            <a:r>
              <a:rPr lang="en-US" dirty="0"/>
              <a:t>Annual mowing required </a:t>
            </a:r>
            <a:r>
              <a:rPr lang="mr-IN" dirty="0"/>
              <a:t>–</a:t>
            </a:r>
            <a:r>
              <a:rPr lang="en-US" dirty="0"/>
              <a:t> township or contractor</a:t>
            </a:r>
          </a:p>
          <a:p>
            <a:pPr lvl="2"/>
            <a:endParaRPr lang="en-US" dirty="0"/>
          </a:p>
          <a:p>
            <a:pPr lvl="2"/>
            <a:endParaRPr lang="en-US" dirty="0"/>
          </a:p>
          <a:p>
            <a:pPr lvl="1"/>
            <a:endParaRPr lang="en-US" dirty="0"/>
          </a:p>
          <a:p>
            <a:pPr lvl="2"/>
            <a:endParaRPr lang="en-US" dirty="0"/>
          </a:p>
          <a:p>
            <a:pPr marL="685800" lvl="2" indent="0">
              <a:buNone/>
            </a:pPr>
            <a:endParaRPr lang="en-US" dirty="0"/>
          </a:p>
          <a:p>
            <a:pPr marL="685800" lvl="2" indent="0">
              <a:buNone/>
            </a:pPr>
            <a:endParaRPr lang="en-US" dirty="0"/>
          </a:p>
          <a:p>
            <a:pPr marL="914400" lvl="2" indent="0">
              <a:buNone/>
            </a:pPr>
            <a:endParaRPr lang="en-US" dirty="0"/>
          </a:p>
          <a:p>
            <a:pPr lvl="2"/>
            <a:endParaRPr lang="en-US" dirty="0"/>
          </a:p>
          <a:p>
            <a:pPr lvl="1"/>
            <a:endParaRPr lang="en-US" dirty="0"/>
          </a:p>
          <a:p>
            <a:pPr marL="914400" lvl="2" indent="0">
              <a:buNone/>
            </a:pPr>
            <a:endParaRPr lang="en-US" dirty="0"/>
          </a:p>
          <a:p>
            <a:pPr marL="914400" lvl="2" indent="0">
              <a:buNone/>
            </a:pPr>
            <a:endParaRPr lang="en-US" dirty="0"/>
          </a:p>
        </p:txBody>
      </p:sp>
      <p:sp>
        <p:nvSpPr>
          <p:cNvPr id="4" name="Slide Number Placeholder 3"/>
          <p:cNvSpPr>
            <a:spLocks noGrp="1"/>
          </p:cNvSpPr>
          <p:nvPr>
            <p:ph type="sldNum" sz="quarter" idx="12"/>
          </p:nvPr>
        </p:nvSpPr>
        <p:spPr/>
        <p:txBody>
          <a:bodyPr/>
          <a:lstStyle/>
          <a:p>
            <a:fld id="{9CC5A2A8-B7E5-DD44-8D99-E237D622CFCB}" type="slidenum">
              <a:rPr lang="en-US" smtClean="0"/>
              <a:t>4</a:t>
            </a:fld>
            <a:endParaRPr lang="en-US" dirty="0"/>
          </a:p>
        </p:txBody>
      </p:sp>
    </p:spTree>
    <p:extLst>
      <p:ext uri="{BB962C8B-B14F-4D97-AF65-F5344CB8AC3E}">
        <p14:creationId xmlns:p14="http://schemas.microsoft.com/office/powerpoint/2010/main" val="37668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4" y="203841"/>
            <a:ext cx="8797825" cy="1191672"/>
          </a:xfrm>
        </p:spPr>
        <p:txBody>
          <a:bodyPr>
            <a:normAutofit/>
          </a:bodyPr>
          <a:lstStyle/>
          <a:p>
            <a:r>
              <a:rPr lang="en-US" sz="3600" dirty="0"/>
              <a:t>US Fish and Wildlife Partners Program </a:t>
            </a:r>
          </a:p>
        </p:txBody>
      </p:sp>
      <p:sp>
        <p:nvSpPr>
          <p:cNvPr id="3" name="Content Placeholder 2"/>
          <p:cNvSpPr>
            <a:spLocks noGrp="1"/>
          </p:cNvSpPr>
          <p:nvPr>
            <p:ph idx="1"/>
          </p:nvPr>
        </p:nvSpPr>
        <p:spPr>
          <a:xfrm>
            <a:off x="321312" y="1567991"/>
            <a:ext cx="8365488" cy="5056691"/>
          </a:xfrm>
        </p:spPr>
        <p:txBody>
          <a:bodyPr>
            <a:normAutofit/>
          </a:bodyPr>
          <a:lstStyle/>
          <a:p>
            <a:pPr lvl="2"/>
            <a:r>
              <a:rPr lang="en-US" dirty="0"/>
              <a:t>Program provides native pollinator/native grass seed and or specialized Truax seed drill for planting (not hay seed)</a:t>
            </a:r>
          </a:p>
          <a:p>
            <a:pPr lvl="2"/>
            <a:r>
              <a:rPr lang="en-US" dirty="0"/>
              <a:t>US Fish and Wildlife can assist in planning</a:t>
            </a:r>
          </a:p>
          <a:p>
            <a:pPr lvl="2"/>
            <a:r>
              <a:rPr lang="en-US" dirty="0"/>
              <a:t>US Fish and Wildlife assists in development of plan for controlling invasive plants at no cost </a:t>
            </a:r>
          </a:p>
          <a:p>
            <a:pPr lvl="2"/>
            <a:r>
              <a:rPr lang="en-US" dirty="0"/>
              <a:t>Township can participate directly </a:t>
            </a:r>
          </a:p>
          <a:p>
            <a:pPr lvl="2"/>
            <a:endParaRPr lang="en-US" dirty="0"/>
          </a:p>
          <a:p>
            <a:pPr lvl="2"/>
            <a:r>
              <a:rPr lang="en-US" dirty="0"/>
              <a:t>Contact: Elizabeth Freiday </a:t>
            </a:r>
          </a:p>
          <a:p>
            <a:pPr marL="1835150" lvl="6" indent="0">
              <a:buNone/>
            </a:pPr>
            <a:r>
              <a:rPr lang="en-US" dirty="0"/>
              <a:t>   Private Lands Coordinator</a:t>
            </a:r>
          </a:p>
          <a:p>
            <a:pPr marL="1835150" lvl="6" indent="0">
              <a:buNone/>
            </a:pPr>
            <a:r>
              <a:rPr lang="en-US" dirty="0"/>
              <a:t>   US Fish and Wildlife</a:t>
            </a:r>
          </a:p>
          <a:p>
            <a:pPr marL="1835150" lvl="6" indent="0">
              <a:buNone/>
            </a:pPr>
            <a:r>
              <a:rPr lang="en-US" dirty="0"/>
              <a:t>   Elizabeth_ </a:t>
            </a:r>
            <a:r>
              <a:rPr lang="en-US" dirty="0" err="1"/>
              <a:t>Freiday@fws.gov</a:t>
            </a:r>
            <a:r>
              <a:rPr lang="en-US" dirty="0"/>
              <a:t> 	</a:t>
            </a:r>
          </a:p>
          <a:p>
            <a:pPr marL="685800" lvl="2" indent="0">
              <a:buNone/>
            </a:pPr>
            <a:r>
              <a:rPr lang="en-US" dirty="0"/>
              <a:t>		   609.382.5263</a:t>
            </a:r>
          </a:p>
          <a:p>
            <a:pPr marL="349250" lvl="1" indent="0">
              <a:buNone/>
            </a:pPr>
            <a:endParaRPr lang="en-US" dirty="0"/>
          </a:p>
          <a:p>
            <a:pPr marL="914400" lvl="2" indent="0">
              <a:buNone/>
            </a:pPr>
            <a:endParaRPr lang="en-US" dirty="0"/>
          </a:p>
          <a:p>
            <a:pPr marL="914400" lvl="2" indent="0">
              <a:buNone/>
            </a:pPr>
            <a:endParaRPr lang="en-US" dirty="0"/>
          </a:p>
        </p:txBody>
      </p:sp>
      <p:sp>
        <p:nvSpPr>
          <p:cNvPr id="4" name="Slide Number Placeholder 3"/>
          <p:cNvSpPr>
            <a:spLocks noGrp="1"/>
          </p:cNvSpPr>
          <p:nvPr>
            <p:ph type="sldNum" sz="quarter" idx="12"/>
          </p:nvPr>
        </p:nvSpPr>
        <p:spPr/>
        <p:txBody>
          <a:bodyPr/>
          <a:lstStyle/>
          <a:p>
            <a:fld id="{9CC5A2A8-B7E5-DD44-8D99-E237D622CFCB}" type="slidenum">
              <a:rPr lang="en-US" smtClean="0"/>
              <a:t>5</a:t>
            </a:fld>
            <a:endParaRPr lang="en-US"/>
          </a:p>
        </p:txBody>
      </p:sp>
    </p:spTree>
    <p:extLst>
      <p:ext uri="{BB962C8B-B14F-4D97-AF65-F5344CB8AC3E}">
        <p14:creationId xmlns:p14="http://schemas.microsoft.com/office/powerpoint/2010/main" val="135543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4" y="203841"/>
            <a:ext cx="8797825" cy="1191672"/>
          </a:xfrm>
        </p:spPr>
        <p:txBody>
          <a:bodyPr>
            <a:normAutofit/>
          </a:bodyPr>
          <a:lstStyle/>
          <a:p>
            <a:r>
              <a:rPr lang="en-US" sz="3600"/>
              <a:t>US Fish and Wildlife Partners Project</a:t>
            </a:r>
          </a:p>
        </p:txBody>
      </p:sp>
      <p:sp>
        <p:nvSpPr>
          <p:cNvPr id="3" name="Content Placeholder 2"/>
          <p:cNvSpPr>
            <a:spLocks noGrp="1"/>
          </p:cNvSpPr>
          <p:nvPr>
            <p:ph idx="1"/>
          </p:nvPr>
        </p:nvSpPr>
        <p:spPr>
          <a:xfrm>
            <a:off x="321312" y="1567991"/>
            <a:ext cx="8365488" cy="5056691"/>
          </a:xfrm>
        </p:spPr>
        <p:txBody>
          <a:bodyPr>
            <a:normAutofit/>
          </a:bodyPr>
          <a:lstStyle/>
          <a:p>
            <a:pPr marL="349250" lvl="1" indent="0">
              <a:buNone/>
            </a:pPr>
            <a:r>
              <a:rPr lang="en-US" sz="2400" i="1">
                <a:solidFill>
                  <a:srgbClr val="000000"/>
                </a:solidFill>
                <a:latin typeface="Arial" panose="020B0604020202020204" pitchFamily="34" charset="0"/>
              </a:rPr>
              <a:t>1.3 What is the Partners for Fish and Wildlife Program? The Partners for Fish and Wildlife Program is our primary mechanism for delivering voluntary on-the-ground habitat improvement projects on private lands for the benefit of Federal trust species. We provide technical and financial assistance to landowners to help meet the habitat needs of Federal trust species on private lands. Program projects may include improving habitat for any or all of the following: migratory bird species: anadromous fish species of special concern to the Service; endangered, threatened, or candidate species; species proposed for listing; and other declining or imperiled species.</a:t>
            </a:r>
            <a:endParaRPr lang="en-US" i="1"/>
          </a:p>
          <a:p>
            <a:pPr marL="914400" lvl="2" indent="0">
              <a:buNone/>
            </a:pPr>
            <a:endParaRPr lang="en-US"/>
          </a:p>
          <a:p>
            <a:pPr marL="914400" lvl="2" indent="0">
              <a:buNone/>
            </a:pPr>
            <a:endParaRPr lang="en-US"/>
          </a:p>
        </p:txBody>
      </p:sp>
      <p:sp>
        <p:nvSpPr>
          <p:cNvPr id="4" name="Slide Number Placeholder 3"/>
          <p:cNvSpPr>
            <a:spLocks noGrp="1"/>
          </p:cNvSpPr>
          <p:nvPr>
            <p:ph type="sldNum" sz="quarter" idx="12"/>
          </p:nvPr>
        </p:nvSpPr>
        <p:spPr/>
        <p:txBody>
          <a:bodyPr/>
          <a:lstStyle/>
          <a:p>
            <a:fld id="{9CC5A2A8-B7E5-DD44-8D99-E237D622CFCB}" type="slidenum">
              <a:rPr lang="en-US" smtClean="0"/>
              <a:t>6</a:t>
            </a:fld>
            <a:endParaRPr lang="en-US"/>
          </a:p>
        </p:txBody>
      </p:sp>
    </p:spTree>
    <p:extLst>
      <p:ext uri="{BB962C8B-B14F-4D97-AF65-F5344CB8AC3E}">
        <p14:creationId xmlns:p14="http://schemas.microsoft.com/office/powerpoint/2010/main" val="1061630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04" y="203841"/>
            <a:ext cx="8797825" cy="683665"/>
          </a:xfrm>
        </p:spPr>
        <p:txBody>
          <a:bodyPr>
            <a:normAutofit/>
          </a:bodyPr>
          <a:lstStyle/>
          <a:p>
            <a:r>
              <a:rPr lang="en-US" sz="3600" dirty="0"/>
              <a:t>Process to move forward</a:t>
            </a:r>
          </a:p>
        </p:txBody>
      </p:sp>
      <p:sp>
        <p:nvSpPr>
          <p:cNvPr id="3" name="Content Placeholder 2"/>
          <p:cNvSpPr>
            <a:spLocks noGrp="1"/>
          </p:cNvSpPr>
          <p:nvPr>
            <p:ph idx="1"/>
          </p:nvPr>
        </p:nvSpPr>
        <p:spPr>
          <a:xfrm>
            <a:off x="321312" y="1048871"/>
            <a:ext cx="8365488" cy="5575811"/>
          </a:xfrm>
        </p:spPr>
        <p:txBody>
          <a:bodyPr>
            <a:normAutofit lnSpcReduction="10000"/>
          </a:bodyPr>
          <a:lstStyle/>
          <a:p>
            <a:pPr lvl="1"/>
            <a:r>
              <a:rPr lang="en-US" sz="1800" dirty="0"/>
              <a:t>US Fish and Wildlife (F&amp;W) reviews the property to determine its fit within the Partners Program and determine the condition of the property</a:t>
            </a:r>
          </a:p>
          <a:p>
            <a:pPr lvl="2"/>
            <a:r>
              <a:rPr lang="en-US" sz="1800" dirty="0"/>
              <a:t>Fish and Wildlife visited the site on 1/15/21 </a:t>
            </a:r>
            <a:r>
              <a:rPr lang="en-US" sz="1900" dirty="0"/>
              <a:t>– “</a:t>
            </a:r>
            <a:r>
              <a:rPr lang="en-US" sz="1500" i="1" dirty="0"/>
              <a:t>The project is located in the Delaware River corridor and will restore stop-over as well as breeding habitat for migratory birds. Restoration of vernal pools and pollinator habitat provide additional ecological, uplift while conversion of a large agricultural field to native grassland will benefit area-sensitive, grassland-dependent breeding birds that are of high conservation concern in New Jersey.”</a:t>
            </a:r>
            <a:r>
              <a:rPr lang="en-US" dirty="0"/>
              <a:t> </a:t>
            </a:r>
            <a:r>
              <a:rPr lang="en-US" sz="1600" dirty="0"/>
              <a:t>From the US F&amp;W Draft Agreement dated 2/18/2021</a:t>
            </a:r>
          </a:p>
          <a:p>
            <a:pPr lvl="1"/>
            <a:r>
              <a:rPr lang="en-US" sz="1800" dirty="0"/>
              <a:t>F&amp;W develops a map of the proposed plan for property</a:t>
            </a:r>
          </a:p>
          <a:p>
            <a:pPr lvl="1"/>
            <a:r>
              <a:rPr lang="en-US" sz="1800" dirty="0"/>
              <a:t>F&amp;W creates a detailed plan for entire process, including preparation of the land for planting, planting, control of invasive plants, and long-term maintenance of the property. </a:t>
            </a:r>
          </a:p>
          <a:p>
            <a:pPr lvl="1"/>
            <a:r>
              <a:rPr lang="en-US" sz="1800" dirty="0"/>
              <a:t>The Township has ability to provide direct input to the plan. </a:t>
            </a:r>
          </a:p>
          <a:p>
            <a:pPr lvl="2"/>
            <a:r>
              <a:rPr lang="en-US" sz="1800" dirty="0"/>
              <a:t>Contact: Elizabeth Freiday </a:t>
            </a:r>
          </a:p>
          <a:p>
            <a:pPr marL="1835150" lvl="6" indent="0">
              <a:buNone/>
            </a:pPr>
            <a:r>
              <a:rPr lang="en-US" dirty="0"/>
              <a:t>   Private Lands Coordinator</a:t>
            </a:r>
          </a:p>
          <a:p>
            <a:pPr marL="1835150" lvl="6" indent="0">
              <a:buNone/>
            </a:pPr>
            <a:r>
              <a:rPr lang="en-US" dirty="0"/>
              <a:t>   US Fish and Wildlife</a:t>
            </a:r>
          </a:p>
          <a:p>
            <a:pPr marL="1835150" lvl="6" indent="0">
              <a:buNone/>
            </a:pPr>
            <a:r>
              <a:rPr lang="en-US" dirty="0"/>
              <a:t>   Elizabeth_ </a:t>
            </a:r>
            <a:r>
              <a:rPr lang="en-US" dirty="0" err="1"/>
              <a:t>Freiday@fws.gov</a:t>
            </a:r>
            <a:r>
              <a:rPr lang="en-US" dirty="0"/>
              <a:t> 	</a:t>
            </a:r>
          </a:p>
          <a:p>
            <a:pPr marL="685800" lvl="2" indent="0">
              <a:buNone/>
            </a:pPr>
            <a:r>
              <a:rPr lang="en-US" sz="1800" dirty="0"/>
              <a:t>		   609.382.5263</a:t>
            </a:r>
          </a:p>
          <a:p>
            <a:pPr marL="349250" lvl="1" indent="0">
              <a:buNone/>
            </a:pPr>
            <a:endParaRPr lang="en-US" dirty="0"/>
          </a:p>
          <a:p>
            <a:pPr marL="914400" lvl="2" indent="0">
              <a:buNone/>
            </a:pPr>
            <a:endParaRPr lang="en-US" dirty="0"/>
          </a:p>
          <a:p>
            <a:pPr marL="914400" lvl="2" indent="0">
              <a:buNone/>
            </a:pPr>
            <a:endParaRPr lang="en-US" dirty="0"/>
          </a:p>
        </p:txBody>
      </p:sp>
      <p:sp>
        <p:nvSpPr>
          <p:cNvPr id="4" name="Slide Number Placeholder 3"/>
          <p:cNvSpPr>
            <a:spLocks noGrp="1"/>
          </p:cNvSpPr>
          <p:nvPr>
            <p:ph type="sldNum" sz="quarter" idx="12"/>
          </p:nvPr>
        </p:nvSpPr>
        <p:spPr/>
        <p:txBody>
          <a:bodyPr/>
          <a:lstStyle/>
          <a:p>
            <a:fld id="{9CC5A2A8-B7E5-DD44-8D99-E237D622CFCB}" type="slidenum">
              <a:rPr lang="en-US" smtClean="0"/>
              <a:t>7</a:t>
            </a:fld>
            <a:endParaRPr lang="en-US"/>
          </a:p>
        </p:txBody>
      </p:sp>
    </p:spTree>
    <p:extLst>
      <p:ext uri="{BB962C8B-B14F-4D97-AF65-F5344CB8AC3E}">
        <p14:creationId xmlns:p14="http://schemas.microsoft.com/office/powerpoint/2010/main" val="196888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FA82-5F34-CA46-9056-BBBD300FA298}"/>
              </a:ext>
            </a:extLst>
          </p:cNvPr>
          <p:cNvSpPr>
            <a:spLocks noGrp="1"/>
          </p:cNvSpPr>
          <p:nvPr>
            <p:ph type="title"/>
          </p:nvPr>
        </p:nvSpPr>
        <p:spPr>
          <a:xfrm>
            <a:off x="549275" y="107576"/>
            <a:ext cx="8042276" cy="806824"/>
          </a:xfrm>
        </p:spPr>
        <p:txBody>
          <a:bodyPr/>
          <a:lstStyle/>
          <a:p>
            <a:r>
              <a:rPr lang="en-US" sz="3600" dirty="0"/>
              <a:t>Township Responsibility</a:t>
            </a:r>
          </a:p>
        </p:txBody>
      </p:sp>
      <p:sp>
        <p:nvSpPr>
          <p:cNvPr id="3" name="Content Placeholder 2">
            <a:extLst>
              <a:ext uri="{FF2B5EF4-FFF2-40B4-BE49-F238E27FC236}">
                <a16:creationId xmlns:a16="http://schemas.microsoft.com/office/drawing/2014/main" id="{1ADA8900-2044-154E-8224-FE5463BCA6F2}"/>
              </a:ext>
            </a:extLst>
          </p:cNvPr>
          <p:cNvSpPr>
            <a:spLocks noGrp="1"/>
          </p:cNvSpPr>
          <p:nvPr>
            <p:ph idx="1"/>
          </p:nvPr>
        </p:nvSpPr>
        <p:spPr>
          <a:xfrm>
            <a:off x="549275" y="914400"/>
            <a:ext cx="8042276" cy="5605670"/>
          </a:xfrm>
        </p:spPr>
        <p:txBody>
          <a:bodyPr>
            <a:normAutofit fontScale="92500" lnSpcReduction="10000"/>
          </a:bodyPr>
          <a:lstStyle/>
          <a:p>
            <a:r>
              <a:rPr lang="en-US" sz="1500" dirty="0"/>
              <a:t>Mowing of property prior to planting and up to 3 times in first year if pre-emergent herbicide is used (3 tractor runs). Additional mowing required if pre-emergent is not used</a:t>
            </a:r>
          </a:p>
          <a:p>
            <a:r>
              <a:rPr lang="en-US" sz="1500" dirty="0"/>
              <a:t>Hiring of a commercial herbicide applicator- government provides herbicide and 32- foot boom sprayer – Glyphosate and pre-emergent over the entire field (2 tractor runs). Beth Freiday from US F&amp;W holds state herbicide license. Per Don </a:t>
            </a:r>
            <a:r>
              <a:rPr lang="en-US" sz="1500" dirty="0" err="1"/>
              <a:t>Hinchman</a:t>
            </a:r>
            <a:r>
              <a:rPr lang="en-US" sz="1500" dirty="0"/>
              <a:t>, farmer, cost estimated at $15-$20/acre</a:t>
            </a:r>
          </a:p>
          <a:p>
            <a:pPr lvl="1"/>
            <a:r>
              <a:rPr lang="en-US" sz="1500" dirty="0"/>
              <a:t>Glyphosate: 1000 gallons of 3% mixture for 100 acres. Or  0.3 gallons (38.4 ounces) of herbicide per acre.</a:t>
            </a:r>
          </a:p>
          <a:p>
            <a:pPr lvl="1"/>
            <a:r>
              <a:rPr lang="en-US" sz="1500" dirty="0"/>
              <a:t>Plateau (Imazapic): 1000 gallons of 0.3% mixture for 100 acres. Or 0.03 gallons (4 ounces) of herbicide per acre. </a:t>
            </a:r>
          </a:p>
          <a:p>
            <a:pPr lvl="1">
              <a:buFont typeface="Wingdings 2" pitchFamily="2" charset="2"/>
              <a:buChar char=""/>
            </a:pPr>
            <a:r>
              <a:rPr lang="en-US" sz="1500" dirty="0"/>
              <a:t>For “Row” crop farming as previously – Annual herbicide herbicide application at a higher concentration than proposed. After first year, only minimal spot treatment anticipated</a:t>
            </a:r>
            <a:endParaRPr lang="en-US" sz="1500" dirty="0">
              <a:highlight>
                <a:srgbClr val="FF00FF"/>
              </a:highlight>
            </a:endParaRPr>
          </a:p>
          <a:p>
            <a:pPr>
              <a:buFont typeface="Wingdings 2" pitchFamily="2" charset="2"/>
              <a:buChar char=""/>
            </a:pPr>
            <a:r>
              <a:rPr lang="en-US" sz="1500" dirty="0"/>
              <a:t>Paying for experienced farmer to plant pollinator/native grass seed.  Don </a:t>
            </a:r>
            <a:r>
              <a:rPr lang="en-US" sz="1500" dirty="0" err="1"/>
              <a:t>Hinchman</a:t>
            </a:r>
            <a:r>
              <a:rPr lang="en-US" sz="1500" dirty="0"/>
              <a:t> a farmer from Salem County interested in planting.  He has done multiple field conversions for NJ Audubon and US Fish and Wildlife. Cost of $100/acre was quoted.</a:t>
            </a:r>
          </a:p>
          <a:p>
            <a:pPr>
              <a:buFont typeface="Wingdings 2" pitchFamily="2" charset="2"/>
              <a:buChar char=""/>
            </a:pPr>
            <a:r>
              <a:rPr lang="en-US" sz="1500" dirty="0"/>
              <a:t>Have reached out to </a:t>
            </a:r>
            <a:r>
              <a:rPr lang="en-US" sz="1500" dirty="0" err="1"/>
              <a:t>Nutrien</a:t>
            </a:r>
            <a:r>
              <a:rPr lang="en-US" sz="1500" dirty="0"/>
              <a:t> Systems a NYSE listed company that provides field service including herbicide application for a firm estimate in providing services</a:t>
            </a:r>
          </a:p>
          <a:p>
            <a:r>
              <a:rPr lang="en-US" sz="1500" dirty="0"/>
              <a:t>Once fields are established, 2-3 years, Don </a:t>
            </a:r>
            <a:r>
              <a:rPr lang="en-US" sz="1500" dirty="0" err="1"/>
              <a:t>Hinchman</a:t>
            </a:r>
            <a:r>
              <a:rPr lang="en-US" sz="1500" dirty="0"/>
              <a:t> will harvest harvest and bale grass fields and sell to mushroom farmer.  This will be done at NO COST to township.  This also contributes to health of the grassland.  Mowing limited to to the 30 foot (approximately one acre pollinator strip along Westfield Road after 2-3 years.</a:t>
            </a:r>
            <a:endParaRPr lang="en-US" sz="1600" dirty="0"/>
          </a:p>
          <a:p>
            <a:pPr>
              <a:buFont typeface="Wingdings 2" pitchFamily="2" charset="2"/>
              <a:buChar char=""/>
            </a:pPr>
            <a:endParaRPr lang="en-US" sz="2100"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1D821FD-F69E-5640-98AC-0ADF0AC23E52}"/>
              </a:ext>
            </a:extLst>
          </p:cNvPr>
          <p:cNvSpPr>
            <a:spLocks noGrp="1"/>
          </p:cNvSpPr>
          <p:nvPr>
            <p:ph type="sldNum" sz="quarter" idx="12"/>
          </p:nvPr>
        </p:nvSpPr>
        <p:spPr/>
        <p:txBody>
          <a:bodyPr/>
          <a:lstStyle/>
          <a:p>
            <a:fld id="{9CC5A2A8-B7E5-DD44-8D99-E237D622CFCB}" type="slidenum">
              <a:rPr lang="en-US" smtClean="0"/>
              <a:t>8</a:t>
            </a:fld>
            <a:endParaRPr lang="en-US"/>
          </a:p>
        </p:txBody>
      </p:sp>
    </p:spTree>
    <p:extLst>
      <p:ext uri="{BB962C8B-B14F-4D97-AF65-F5344CB8AC3E}">
        <p14:creationId xmlns:p14="http://schemas.microsoft.com/office/powerpoint/2010/main" val="1316960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FA82-5F34-CA46-9056-BBBD300FA298}"/>
              </a:ext>
            </a:extLst>
          </p:cNvPr>
          <p:cNvSpPr>
            <a:spLocks noGrp="1"/>
          </p:cNvSpPr>
          <p:nvPr>
            <p:ph type="title"/>
          </p:nvPr>
        </p:nvSpPr>
        <p:spPr>
          <a:xfrm>
            <a:off x="549275" y="107576"/>
            <a:ext cx="8042276" cy="806824"/>
          </a:xfrm>
        </p:spPr>
        <p:txBody>
          <a:bodyPr/>
          <a:lstStyle/>
          <a:p>
            <a:r>
              <a:rPr lang="en-US" sz="3600" dirty="0"/>
              <a:t>Township Estimated Costs</a:t>
            </a:r>
          </a:p>
        </p:txBody>
      </p:sp>
      <p:sp>
        <p:nvSpPr>
          <p:cNvPr id="3" name="Content Placeholder 2">
            <a:extLst>
              <a:ext uri="{FF2B5EF4-FFF2-40B4-BE49-F238E27FC236}">
                <a16:creationId xmlns:a16="http://schemas.microsoft.com/office/drawing/2014/main" id="{1ADA8900-2044-154E-8224-FE5463BCA6F2}"/>
              </a:ext>
            </a:extLst>
          </p:cNvPr>
          <p:cNvSpPr>
            <a:spLocks noGrp="1"/>
          </p:cNvSpPr>
          <p:nvPr>
            <p:ph idx="1"/>
          </p:nvPr>
        </p:nvSpPr>
        <p:spPr>
          <a:xfrm>
            <a:off x="549274" y="914399"/>
            <a:ext cx="8339231" cy="5473149"/>
          </a:xfrm>
        </p:spPr>
        <p:txBody>
          <a:bodyPr>
            <a:normAutofit fontScale="92500" lnSpcReduction="20000"/>
          </a:bodyPr>
          <a:lstStyle/>
          <a:p>
            <a:pPr marL="0" indent="0">
              <a:buNone/>
            </a:pPr>
            <a:r>
              <a:rPr lang="en-US" sz="1600" dirty="0"/>
              <a:t>Township currently pays $4,400 to mow approximately 110 acres -$40/acre -annually</a:t>
            </a:r>
          </a:p>
          <a:p>
            <a:r>
              <a:rPr lang="en-US" sz="1500" dirty="0"/>
              <a:t>Western side of Swedes Run is approximately 70 acres</a:t>
            </a:r>
          </a:p>
          <a:p>
            <a:r>
              <a:rPr lang="en-US" sz="1500" dirty="0"/>
              <a:t>Assume 3 additional mowing’s (four total) of the 70 acres at $40/acre per county agriculture agent (agent thought no more than 3 in total year one)</a:t>
            </a:r>
          </a:p>
          <a:p>
            <a:pPr lvl="1"/>
            <a:r>
              <a:rPr lang="en-US" sz="1400" dirty="0"/>
              <a:t>70*3*$40/acre = $8,400 for additional mowing</a:t>
            </a:r>
          </a:p>
          <a:p>
            <a:r>
              <a:rPr lang="en-US" sz="1500" dirty="0"/>
              <a:t>Assume 2 applications of herbicide using government 32-foot spaying boom</a:t>
            </a:r>
          </a:p>
          <a:p>
            <a:pPr lvl="1"/>
            <a:r>
              <a:rPr lang="en-US" sz="1400" dirty="0"/>
              <a:t>Assume ½ to 1/3 the cost since sprayer is 32 feet vs 10-foot mower</a:t>
            </a:r>
          </a:p>
          <a:p>
            <a:pPr lvl="1"/>
            <a:r>
              <a:rPr lang="en-US" sz="1400" dirty="0"/>
              <a:t>Herbicide applied by commercial applicator</a:t>
            </a:r>
          </a:p>
          <a:p>
            <a:pPr lvl="1"/>
            <a:r>
              <a:rPr lang="en-US" sz="1400" dirty="0"/>
              <a:t>70*2*$20/acre = $2,800 for herbicide application </a:t>
            </a:r>
          </a:p>
          <a:p>
            <a:r>
              <a:rPr lang="en-US" sz="1500" dirty="0"/>
              <a:t>Experienced Farmer has quoted $100/acre to plant.  (2.5X cost of mowing as seed drill is 5 feet vs. 10 for mower and higher level of expertise required)</a:t>
            </a:r>
          </a:p>
          <a:p>
            <a:pPr lvl="1"/>
            <a:r>
              <a:rPr lang="en-US" sz="1400" dirty="0"/>
              <a:t>70*1*$100/acre = $7,000</a:t>
            </a:r>
          </a:p>
          <a:p>
            <a:r>
              <a:rPr lang="en-US" sz="1400" dirty="0"/>
              <a:t>Estimated cost of 2 acres of pollinators is $900 (8lbs per acre @$50/pound +Oats at $15/acre)</a:t>
            </a:r>
          </a:p>
          <a:p>
            <a:r>
              <a:rPr lang="en-US" sz="1400" dirty="0"/>
              <a:t>Oats as a “Nursery Crop” if needed for soil improvement ($15/acre *70 acres) =$1,050</a:t>
            </a:r>
          </a:p>
          <a:p>
            <a:r>
              <a:rPr lang="en-US" sz="1400" dirty="0"/>
              <a:t>May be additional costs for soil enhancements based on results of soil testing (recommended by agriculture agent)  </a:t>
            </a:r>
          </a:p>
          <a:p>
            <a:pPr marL="349250" lvl="1" indent="0" algn="ctr">
              <a:buNone/>
            </a:pPr>
            <a:r>
              <a:rPr lang="en-US" sz="1800" b="1" dirty="0"/>
              <a:t>TOTAL COST OF IMPLEMENTATION = $20,150  W/O soil enhancements</a:t>
            </a:r>
          </a:p>
          <a:p>
            <a:pPr lvl="1" algn="ctr"/>
            <a:endParaRPr lang="en-US" sz="1800" b="1" dirty="0"/>
          </a:p>
          <a:p>
            <a:pPr>
              <a:buFont typeface="Wingdings 2" pitchFamily="2" charset="2"/>
              <a:buChar char=""/>
            </a:pPr>
            <a:endParaRPr lang="en-US" sz="2100"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1D821FD-F69E-5640-98AC-0ADF0AC23E52}"/>
              </a:ext>
            </a:extLst>
          </p:cNvPr>
          <p:cNvSpPr>
            <a:spLocks noGrp="1"/>
          </p:cNvSpPr>
          <p:nvPr>
            <p:ph type="sldNum" sz="quarter" idx="12"/>
          </p:nvPr>
        </p:nvSpPr>
        <p:spPr/>
        <p:txBody>
          <a:bodyPr/>
          <a:lstStyle/>
          <a:p>
            <a:fld id="{9CC5A2A8-B7E5-DD44-8D99-E237D622CFCB}" type="slidenum">
              <a:rPr lang="en-US" smtClean="0"/>
              <a:t>9</a:t>
            </a:fld>
            <a:endParaRPr lang="en-US"/>
          </a:p>
        </p:txBody>
      </p:sp>
    </p:spTree>
    <p:extLst>
      <p:ext uri="{BB962C8B-B14F-4D97-AF65-F5344CB8AC3E}">
        <p14:creationId xmlns:p14="http://schemas.microsoft.com/office/powerpoint/2010/main" val="38290971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8826</TotalTime>
  <Words>1855</Words>
  <Application>Microsoft Office PowerPoint</Application>
  <PresentationFormat>On-screen Show (4:3)</PresentationFormat>
  <Paragraphs>214</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News Gothic MT</vt:lpstr>
      <vt:lpstr>Wingdings 2</vt:lpstr>
      <vt:lpstr>Breeze</vt:lpstr>
      <vt:lpstr>Proposal to Convert Swede Run Fields to Pollinator and Native Grass Fields</vt:lpstr>
      <vt:lpstr>Current Status of Property</vt:lpstr>
      <vt:lpstr>Opportunity to convert fallow land into a natural landscape providing benefits to pollinators, birds, and Moorestown residents</vt:lpstr>
      <vt:lpstr>Preferred Option – Convert to mix of Pollinator/Native Grassland Fields</vt:lpstr>
      <vt:lpstr>US Fish and Wildlife Partners Program </vt:lpstr>
      <vt:lpstr>US Fish and Wildlife Partners Project</vt:lpstr>
      <vt:lpstr>Process to move forward</vt:lpstr>
      <vt:lpstr>Township Responsibility</vt:lpstr>
      <vt:lpstr>Township Estimated Costs</vt:lpstr>
      <vt:lpstr>Summary</vt:lpstr>
      <vt:lpstr>Background </vt:lpstr>
      <vt:lpstr>Option 1 – Convert to mix of Pollinator/Hay Fields</vt:lpstr>
      <vt:lpstr>Option 2– Convert to 100% Pollinator Fields</vt:lpstr>
      <vt:lpstr>USDA – EQIP Program</vt:lpstr>
      <vt:lpstr>Notes on Hay Farming</vt:lpstr>
    </vt:vector>
  </TitlesOfParts>
  <Company>Lockheed Martin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Insights into Winter Birding</dc:title>
  <dc:creator>Mark Pensiero</dc:creator>
  <cp:lastModifiedBy>Karen Daily</cp:lastModifiedBy>
  <cp:revision>129</cp:revision>
  <cp:lastPrinted>2021-03-25T18:42:33Z</cp:lastPrinted>
  <dcterms:created xsi:type="dcterms:W3CDTF">2017-01-11T17:47:52Z</dcterms:created>
  <dcterms:modified xsi:type="dcterms:W3CDTF">2021-04-15T14:55:27Z</dcterms:modified>
</cp:coreProperties>
</file>